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9" r:id="rId4"/>
    <p:sldMasterId id="2147483711" r:id="rId5"/>
    <p:sldMasterId id="2147483723" r:id="rId6"/>
  </p:sldMasterIdLst>
  <p:notesMasterIdLst>
    <p:notesMasterId r:id="rId113"/>
  </p:notesMasterIdLst>
  <p:handoutMasterIdLst>
    <p:handoutMasterId r:id="rId114"/>
  </p:handoutMasterIdLst>
  <p:sldIdLst>
    <p:sldId id="286" r:id="rId7"/>
    <p:sldId id="301" r:id="rId8"/>
    <p:sldId id="452" r:id="rId9"/>
    <p:sldId id="320" r:id="rId10"/>
    <p:sldId id="459" r:id="rId11"/>
    <p:sldId id="460" r:id="rId12"/>
    <p:sldId id="482" r:id="rId13"/>
    <p:sldId id="483" r:id="rId14"/>
    <p:sldId id="355" r:id="rId15"/>
    <p:sldId id="299" r:id="rId16"/>
    <p:sldId id="461" r:id="rId17"/>
    <p:sldId id="324" r:id="rId18"/>
    <p:sldId id="402" r:id="rId19"/>
    <p:sldId id="315" r:id="rId20"/>
    <p:sldId id="415" r:id="rId21"/>
    <p:sldId id="416" r:id="rId22"/>
    <p:sldId id="477" r:id="rId23"/>
    <p:sldId id="417" r:id="rId24"/>
    <p:sldId id="418" r:id="rId25"/>
    <p:sldId id="419" r:id="rId26"/>
    <p:sldId id="481" r:id="rId27"/>
    <p:sldId id="421" r:id="rId28"/>
    <p:sldId id="422" r:id="rId29"/>
    <p:sldId id="423" r:id="rId30"/>
    <p:sldId id="425" r:id="rId31"/>
    <p:sldId id="427" r:id="rId32"/>
    <p:sldId id="428" r:id="rId33"/>
    <p:sldId id="429" r:id="rId34"/>
    <p:sldId id="431" r:id="rId35"/>
    <p:sldId id="432" r:id="rId36"/>
    <p:sldId id="289" r:id="rId37"/>
    <p:sldId id="295" r:id="rId38"/>
    <p:sldId id="293" r:id="rId39"/>
    <p:sldId id="465" r:id="rId40"/>
    <p:sldId id="288" r:id="rId41"/>
    <p:sldId id="349" r:id="rId42"/>
    <p:sldId id="466" r:id="rId43"/>
    <p:sldId id="484" r:id="rId44"/>
    <p:sldId id="485" r:id="rId45"/>
    <p:sldId id="400" r:id="rId46"/>
    <p:sldId id="317" r:id="rId47"/>
    <p:sldId id="341" r:id="rId48"/>
    <p:sldId id="356" r:id="rId49"/>
    <p:sldId id="470" r:id="rId50"/>
    <p:sldId id="433" r:id="rId51"/>
    <p:sldId id="434" r:id="rId52"/>
    <p:sldId id="435" r:id="rId53"/>
    <p:sldId id="436" r:id="rId54"/>
    <p:sldId id="437" r:id="rId55"/>
    <p:sldId id="438" r:id="rId56"/>
    <p:sldId id="439" r:id="rId57"/>
    <p:sldId id="440" r:id="rId58"/>
    <p:sldId id="441" r:id="rId59"/>
    <p:sldId id="442" r:id="rId60"/>
    <p:sldId id="443" r:id="rId61"/>
    <p:sldId id="444" r:id="rId62"/>
    <p:sldId id="472" r:id="rId63"/>
    <p:sldId id="445" r:id="rId64"/>
    <p:sldId id="446" r:id="rId65"/>
    <p:sldId id="471" r:id="rId66"/>
    <p:sldId id="447" r:id="rId67"/>
    <p:sldId id="448" r:id="rId68"/>
    <p:sldId id="449" r:id="rId69"/>
    <p:sldId id="450" r:id="rId70"/>
    <p:sldId id="479" r:id="rId71"/>
    <p:sldId id="480" r:id="rId72"/>
    <p:sldId id="475" r:id="rId73"/>
    <p:sldId id="476" r:id="rId74"/>
    <p:sldId id="473" r:id="rId75"/>
    <p:sldId id="474" r:id="rId76"/>
    <p:sldId id="451" r:id="rId77"/>
    <p:sldId id="259" r:id="rId78"/>
    <p:sldId id="260" r:id="rId79"/>
    <p:sldId id="262" r:id="rId80"/>
    <p:sldId id="263" r:id="rId81"/>
    <p:sldId id="264" r:id="rId82"/>
    <p:sldId id="265" r:id="rId83"/>
    <p:sldId id="266" r:id="rId84"/>
    <p:sldId id="267" r:id="rId85"/>
    <p:sldId id="268" r:id="rId86"/>
    <p:sldId id="269" r:id="rId87"/>
    <p:sldId id="270" r:id="rId88"/>
    <p:sldId id="271" r:id="rId89"/>
    <p:sldId id="272" r:id="rId90"/>
    <p:sldId id="273" r:id="rId91"/>
    <p:sldId id="274" r:id="rId92"/>
    <p:sldId id="275" r:id="rId93"/>
    <p:sldId id="276" r:id="rId94"/>
    <p:sldId id="277" r:id="rId95"/>
    <p:sldId id="278" r:id="rId96"/>
    <p:sldId id="279" r:id="rId97"/>
    <p:sldId id="280" r:id="rId98"/>
    <p:sldId id="281" r:id="rId99"/>
    <p:sldId id="282" r:id="rId100"/>
    <p:sldId id="283" r:id="rId101"/>
    <p:sldId id="284" r:id="rId102"/>
    <p:sldId id="285" r:id="rId103"/>
    <p:sldId id="352" r:id="rId104"/>
    <p:sldId id="371" r:id="rId105"/>
    <p:sldId id="370" r:id="rId106"/>
    <p:sldId id="372" r:id="rId107"/>
    <p:sldId id="373" r:id="rId108"/>
    <p:sldId id="351" r:id="rId109"/>
    <p:sldId id="363" r:id="rId110"/>
    <p:sldId id="361" r:id="rId111"/>
    <p:sldId id="362" r:id="rId11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ven Warren" initials="" lastIdx="0" clrIdx="0"/>
  <p:cmAuthor id="1" name="Steven Warren" initials="SW" lastIdx="2" clrIdx="1"/>
  <p:cmAuthor id="2" name="Steve Warren"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DA"/>
    <a:srgbClr val="6699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54" autoAdjust="0"/>
    <p:restoredTop sz="81109" autoAdjust="0"/>
  </p:normalViewPr>
  <p:slideViewPr>
    <p:cSldViewPr>
      <p:cViewPr>
        <p:scale>
          <a:sx n="90" d="100"/>
          <a:sy n="90" d="100"/>
        </p:scale>
        <p:origin x="-1506" y="-216"/>
      </p:cViewPr>
      <p:guideLst>
        <p:guide orient="horz" pos="2160"/>
        <p:guide pos="2880"/>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viewProps" Target="viewProp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slide" Target="slides/slide104.xml"/><Relationship Id="rId115"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notesMaster" Target="notesMasters/notesMaster1.xml"/><Relationship Id="rId118"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handoutMaster" Target="handoutMasters/handoutMaster1.xml"/><Relationship Id="rId119"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645345-1C17-448A-A36B-E7314D8E39ED}" type="doc">
      <dgm:prSet loTypeId="urn:microsoft.com/office/officeart/2005/8/layout/arrow2" loCatId="process" qsTypeId="urn:microsoft.com/office/officeart/2005/8/quickstyle/simple1" qsCatId="simple" csTypeId="urn:microsoft.com/office/officeart/2005/8/colors/accent1_2" csCatId="accent1" phldr="1"/>
      <dgm:spPr/>
    </dgm:pt>
    <dgm:pt modelId="{47CCB1A9-3CDA-4132-9CD7-1AE41317472F}">
      <dgm:prSet phldrT="[Text]" custT="1"/>
      <dgm:spPr/>
      <dgm:t>
        <a:bodyPr/>
        <a:lstStyle/>
        <a:p>
          <a:r>
            <a:rPr lang="en-US" sz="1400" dirty="0" smtClean="0"/>
            <a:t>Brief UMAC (22 June 2016) - </a:t>
          </a:r>
          <a:r>
            <a:rPr lang="en-US" sz="1400" dirty="0" smtClean="0">
              <a:solidFill>
                <a:srgbClr val="FF0000"/>
              </a:solidFill>
            </a:rPr>
            <a:t>Complete</a:t>
          </a:r>
          <a:endParaRPr lang="en-US" sz="1400" dirty="0">
            <a:solidFill>
              <a:srgbClr val="FF0000"/>
            </a:solidFill>
          </a:endParaRPr>
        </a:p>
      </dgm:t>
    </dgm:pt>
    <dgm:pt modelId="{0001F2FD-F098-4478-8FDA-331B3BD84EA4}" type="parTrans" cxnId="{B42ADBED-5892-47A0-B7E4-D9A21672F454}">
      <dgm:prSet/>
      <dgm:spPr/>
      <dgm:t>
        <a:bodyPr/>
        <a:lstStyle/>
        <a:p>
          <a:endParaRPr lang="en-US"/>
        </a:p>
      </dgm:t>
    </dgm:pt>
    <dgm:pt modelId="{51AEB022-0E38-452E-B4D6-D4A70744912D}" type="sibTrans" cxnId="{B42ADBED-5892-47A0-B7E4-D9A21672F454}">
      <dgm:prSet/>
      <dgm:spPr/>
      <dgm:t>
        <a:bodyPr/>
        <a:lstStyle/>
        <a:p>
          <a:endParaRPr lang="en-US"/>
        </a:p>
      </dgm:t>
    </dgm:pt>
    <dgm:pt modelId="{F4007224-0E73-4DA6-BE3F-60EE1F624E71}">
      <dgm:prSet phldrT="[Text]" custT="1"/>
      <dgm:spPr/>
      <dgm:t>
        <a:bodyPr/>
        <a:lstStyle/>
        <a:p>
          <a:pPr>
            <a:lnSpc>
              <a:spcPct val="100000"/>
            </a:lnSpc>
            <a:spcAft>
              <a:spcPts val="0"/>
            </a:spcAft>
          </a:pPr>
          <a:r>
            <a:rPr lang="en-US" sz="1400" dirty="0" smtClean="0"/>
            <a:t>Deliver DTG Recommendation </a:t>
          </a:r>
        </a:p>
        <a:p>
          <a:pPr>
            <a:lnSpc>
              <a:spcPct val="100000"/>
            </a:lnSpc>
            <a:spcAft>
              <a:spcPts val="0"/>
            </a:spcAft>
          </a:pPr>
          <a:r>
            <a:rPr lang="en-US" sz="1400" dirty="0" smtClean="0"/>
            <a:t>(27 June 2016) - </a:t>
          </a:r>
          <a:r>
            <a:rPr lang="en-US" sz="1400" dirty="0" smtClean="0">
              <a:solidFill>
                <a:srgbClr val="FF0000"/>
              </a:solidFill>
            </a:rPr>
            <a:t>Complete</a:t>
          </a:r>
          <a:endParaRPr lang="en-US" sz="1400" dirty="0">
            <a:solidFill>
              <a:srgbClr val="FF0000"/>
            </a:solidFill>
          </a:endParaRPr>
        </a:p>
      </dgm:t>
    </dgm:pt>
    <dgm:pt modelId="{BD7E9B04-B367-44AE-B982-020D07C4F96D}" type="parTrans" cxnId="{E76B5D3F-2102-4939-8B40-740F5686A4B4}">
      <dgm:prSet/>
      <dgm:spPr/>
      <dgm:t>
        <a:bodyPr/>
        <a:lstStyle/>
        <a:p>
          <a:endParaRPr lang="en-US"/>
        </a:p>
      </dgm:t>
    </dgm:pt>
    <dgm:pt modelId="{E0B06BD7-DF90-49D9-9D85-45DE32C7B4B6}" type="sibTrans" cxnId="{E76B5D3F-2102-4939-8B40-740F5686A4B4}">
      <dgm:prSet/>
      <dgm:spPr/>
      <dgm:t>
        <a:bodyPr/>
        <a:lstStyle/>
        <a:p>
          <a:endParaRPr lang="en-US"/>
        </a:p>
      </dgm:t>
    </dgm:pt>
    <dgm:pt modelId="{47CF3DF4-C28A-4101-BEC6-9F812CFAC776}">
      <dgm:prSet phldrT="[Text]" custT="1"/>
      <dgm:spPr/>
      <dgm:t>
        <a:bodyPr/>
        <a:lstStyle/>
        <a:p>
          <a:r>
            <a:rPr lang="en-US" sz="1400" dirty="0" smtClean="0"/>
            <a:t>Brief NOAA Administrator and Chief Scientist (26 July 2016)</a:t>
          </a:r>
          <a:endParaRPr lang="en-US" sz="1400" dirty="0"/>
        </a:p>
      </dgm:t>
    </dgm:pt>
    <dgm:pt modelId="{E1EEE509-30E2-479C-A32B-FD0FE6F0E0BB}" type="parTrans" cxnId="{246064EC-238A-4916-942C-2F5ABD417F3A}">
      <dgm:prSet/>
      <dgm:spPr/>
      <dgm:t>
        <a:bodyPr/>
        <a:lstStyle/>
        <a:p>
          <a:endParaRPr lang="en-US"/>
        </a:p>
      </dgm:t>
    </dgm:pt>
    <dgm:pt modelId="{AF86FD50-0AA6-441A-8249-83D83EB6CD73}" type="sibTrans" cxnId="{246064EC-238A-4916-942C-2F5ABD417F3A}">
      <dgm:prSet/>
      <dgm:spPr/>
      <dgm:t>
        <a:bodyPr/>
        <a:lstStyle/>
        <a:p>
          <a:endParaRPr lang="en-US"/>
        </a:p>
      </dgm:t>
    </dgm:pt>
    <dgm:pt modelId="{62A56F9E-D7DE-4831-858B-959B2CF71A26}">
      <dgm:prSet phldrT="[Text]" custT="1"/>
      <dgm:spPr/>
      <dgm:t>
        <a:bodyPr/>
        <a:lstStyle/>
        <a:p>
          <a:r>
            <a:rPr lang="en-US" sz="1400" dirty="0" smtClean="0"/>
            <a:t>DTG Report Prepared (Early August 2016)</a:t>
          </a:r>
          <a:endParaRPr lang="en-US" sz="1400" dirty="0"/>
        </a:p>
      </dgm:t>
    </dgm:pt>
    <dgm:pt modelId="{57AAAC62-BA8C-4C1A-B390-32BE448BC211}" type="parTrans" cxnId="{C4C3815A-4298-4161-B07A-AD5B4E6AB489}">
      <dgm:prSet/>
      <dgm:spPr/>
      <dgm:t>
        <a:bodyPr/>
        <a:lstStyle/>
        <a:p>
          <a:endParaRPr lang="en-US"/>
        </a:p>
      </dgm:t>
    </dgm:pt>
    <dgm:pt modelId="{AC34EB87-2A40-48AB-BB0D-54CC6FFB3B93}" type="sibTrans" cxnId="{C4C3815A-4298-4161-B07A-AD5B4E6AB489}">
      <dgm:prSet/>
      <dgm:spPr/>
      <dgm:t>
        <a:bodyPr/>
        <a:lstStyle/>
        <a:p>
          <a:endParaRPr lang="en-US"/>
        </a:p>
      </dgm:t>
    </dgm:pt>
    <dgm:pt modelId="{0656B7B0-565F-486C-AAD1-99FBEA05003D}">
      <dgm:prSet phldrT="[Text]" custT="1"/>
      <dgm:spPr/>
      <dgm:t>
        <a:bodyPr/>
        <a:lstStyle/>
        <a:p>
          <a:r>
            <a:rPr lang="en-US" sz="1400" dirty="0" smtClean="0"/>
            <a:t>Final Report Delivered     (Late August 2016)</a:t>
          </a:r>
          <a:endParaRPr lang="en-US" sz="1400" dirty="0"/>
        </a:p>
      </dgm:t>
    </dgm:pt>
    <dgm:pt modelId="{6CF36D2C-23CA-484C-8342-81233C8853BD}" type="parTrans" cxnId="{0AE28CA6-B16A-49B8-B2B2-7F752A5FFBB7}">
      <dgm:prSet/>
      <dgm:spPr/>
      <dgm:t>
        <a:bodyPr/>
        <a:lstStyle/>
        <a:p>
          <a:endParaRPr lang="en-US"/>
        </a:p>
      </dgm:t>
    </dgm:pt>
    <dgm:pt modelId="{43816FF4-257C-4D8F-8B13-9184DB8DF329}" type="sibTrans" cxnId="{0AE28CA6-B16A-49B8-B2B2-7F752A5FFBB7}">
      <dgm:prSet/>
      <dgm:spPr/>
      <dgm:t>
        <a:bodyPr/>
        <a:lstStyle/>
        <a:p>
          <a:endParaRPr lang="en-US"/>
        </a:p>
      </dgm:t>
    </dgm:pt>
    <dgm:pt modelId="{7DA21E2B-2BDF-4466-8EE4-C05CC5654718}">
      <dgm:prSet phldrT="[Text]" custT="1"/>
      <dgm:spPr/>
      <dgm:t>
        <a:bodyPr/>
        <a:lstStyle/>
        <a:p>
          <a:endParaRPr lang="en-US" sz="1400" dirty="0"/>
        </a:p>
      </dgm:t>
    </dgm:pt>
    <dgm:pt modelId="{9E3E7C1A-9C64-4B17-A1F6-7385DF2818B9}" type="sibTrans" cxnId="{9D3C5F44-3949-4750-8CB4-EAFB310A0231}">
      <dgm:prSet/>
      <dgm:spPr/>
      <dgm:t>
        <a:bodyPr/>
        <a:lstStyle/>
        <a:p>
          <a:endParaRPr lang="en-US"/>
        </a:p>
      </dgm:t>
    </dgm:pt>
    <dgm:pt modelId="{0CE178BE-7EAC-4D90-AD6F-786B15BD83AB}" type="parTrans" cxnId="{9D3C5F44-3949-4750-8CB4-EAFB310A0231}">
      <dgm:prSet/>
      <dgm:spPr/>
      <dgm:t>
        <a:bodyPr/>
        <a:lstStyle/>
        <a:p>
          <a:endParaRPr lang="en-US"/>
        </a:p>
      </dgm:t>
    </dgm:pt>
    <dgm:pt modelId="{E269537A-887F-4D89-97CC-1D95F6B49A73}" type="pres">
      <dgm:prSet presAssocID="{48645345-1C17-448A-A36B-E7314D8E39ED}" presName="arrowDiagram" presStyleCnt="0">
        <dgm:presLayoutVars>
          <dgm:chMax val="5"/>
          <dgm:dir/>
          <dgm:resizeHandles val="exact"/>
        </dgm:presLayoutVars>
      </dgm:prSet>
      <dgm:spPr/>
    </dgm:pt>
    <dgm:pt modelId="{B63A9991-BABB-4289-AFB9-10268D649234}" type="pres">
      <dgm:prSet presAssocID="{48645345-1C17-448A-A36B-E7314D8E39ED}" presName="arrow" presStyleLbl="bgShp" presStyleIdx="0" presStyleCnt="1"/>
      <dgm:spPr>
        <a:solidFill>
          <a:schemeClr val="accent1">
            <a:lumMod val="75000"/>
            <a:alpha val="51000"/>
          </a:schemeClr>
        </a:solidFill>
      </dgm:spPr>
    </dgm:pt>
    <dgm:pt modelId="{15AC3D29-12BC-4750-9F00-A6369420805D}" type="pres">
      <dgm:prSet presAssocID="{48645345-1C17-448A-A36B-E7314D8E39ED}" presName="arrowDiagram5" presStyleCnt="0"/>
      <dgm:spPr/>
    </dgm:pt>
    <dgm:pt modelId="{434EAB7A-81F1-4912-8DB8-A8DF1FB4C875}" type="pres">
      <dgm:prSet presAssocID="{47CCB1A9-3CDA-4132-9CD7-1AE41317472F}" presName="bullet5a" presStyleLbl="node1" presStyleIdx="0" presStyleCnt="5"/>
      <dgm:spPr>
        <a:solidFill>
          <a:schemeClr val="bg1">
            <a:lumMod val="65000"/>
          </a:schemeClr>
        </a:solidFill>
      </dgm:spPr>
    </dgm:pt>
    <dgm:pt modelId="{1BF0E18A-65D0-46C4-B5E6-803FDD1E8D81}" type="pres">
      <dgm:prSet presAssocID="{47CCB1A9-3CDA-4132-9CD7-1AE41317472F}" presName="textBox5a" presStyleLbl="revTx" presStyleIdx="0" presStyleCnt="5" custScaleX="570258" custScaleY="47274" custLinFactX="100000" custLinFactNeighborX="117790" custLinFactNeighborY="-6866">
        <dgm:presLayoutVars>
          <dgm:bulletEnabled val="1"/>
        </dgm:presLayoutVars>
      </dgm:prSet>
      <dgm:spPr/>
      <dgm:t>
        <a:bodyPr/>
        <a:lstStyle/>
        <a:p>
          <a:endParaRPr lang="en-US"/>
        </a:p>
      </dgm:t>
    </dgm:pt>
    <dgm:pt modelId="{928E176A-2C90-4F99-8946-57BC8BC0D476}" type="pres">
      <dgm:prSet presAssocID="{F4007224-0E73-4DA6-BE3F-60EE1F624E71}" presName="bullet5b" presStyleLbl="node1" presStyleIdx="1" presStyleCnt="5"/>
      <dgm:spPr>
        <a:solidFill>
          <a:schemeClr val="bg1">
            <a:lumMod val="65000"/>
          </a:schemeClr>
        </a:solidFill>
      </dgm:spPr>
    </dgm:pt>
    <dgm:pt modelId="{82C78A80-D160-402F-B035-95D341B2B9F8}" type="pres">
      <dgm:prSet presAssocID="{F4007224-0E73-4DA6-BE3F-60EE1F624E71}" presName="textBox5b" presStyleLbl="revTx" presStyleIdx="1" presStyleCnt="5" custScaleX="279331" custScaleY="24813" custLinFactNeighborX="69691" custLinFactNeighborY="-26206">
        <dgm:presLayoutVars>
          <dgm:bulletEnabled val="1"/>
        </dgm:presLayoutVars>
      </dgm:prSet>
      <dgm:spPr/>
      <dgm:t>
        <a:bodyPr/>
        <a:lstStyle/>
        <a:p>
          <a:endParaRPr lang="en-US"/>
        </a:p>
      </dgm:t>
    </dgm:pt>
    <dgm:pt modelId="{DB19DD1C-B6BA-453E-8188-1E0157FEE63E}" type="pres">
      <dgm:prSet presAssocID="{47CF3DF4-C28A-4101-BEC6-9F812CFAC776}" presName="bullet5c" presStyleLbl="node1" presStyleIdx="2" presStyleCnt="5"/>
      <dgm:spPr>
        <a:solidFill>
          <a:schemeClr val="bg1">
            <a:lumMod val="65000"/>
          </a:schemeClr>
        </a:solidFill>
      </dgm:spPr>
    </dgm:pt>
    <dgm:pt modelId="{667E5F48-A9DC-42FB-A66E-798C39012276}" type="pres">
      <dgm:prSet presAssocID="{47CF3DF4-C28A-4101-BEC6-9F812CFAC776}" presName="textBox5c" presStyleLbl="revTx" presStyleIdx="2" presStyleCnt="5" custScaleX="172273" custScaleY="27198" custLinFactNeighborX="14661" custLinFactNeighborY="-25121">
        <dgm:presLayoutVars>
          <dgm:bulletEnabled val="1"/>
        </dgm:presLayoutVars>
      </dgm:prSet>
      <dgm:spPr/>
      <dgm:t>
        <a:bodyPr/>
        <a:lstStyle/>
        <a:p>
          <a:endParaRPr lang="en-US"/>
        </a:p>
      </dgm:t>
    </dgm:pt>
    <dgm:pt modelId="{4ACCFA86-42C9-46F0-9792-AED05DEE8E22}" type="pres">
      <dgm:prSet presAssocID="{62A56F9E-D7DE-4831-858B-959B2CF71A26}" presName="bullet5d" presStyleLbl="node1" presStyleIdx="3" presStyleCnt="5"/>
      <dgm:spPr>
        <a:solidFill>
          <a:schemeClr val="bg1">
            <a:lumMod val="65000"/>
          </a:schemeClr>
        </a:solidFill>
      </dgm:spPr>
    </dgm:pt>
    <dgm:pt modelId="{18F50C54-DD87-4413-8754-D85F71B27481}" type="pres">
      <dgm:prSet presAssocID="{62A56F9E-D7DE-4831-858B-959B2CF71A26}" presName="textBox5d" presStyleLbl="revTx" presStyleIdx="3" presStyleCnt="5" custScaleX="145097" custScaleY="10837" custLinFactNeighborX="-6864" custLinFactNeighborY="-33646">
        <dgm:presLayoutVars>
          <dgm:bulletEnabled val="1"/>
        </dgm:presLayoutVars>
      </dgm:prSet>
      <dgm:spPr/>
      <dgm:t>
        <a:bodyPr/>
        <a:lstStyle/>
        <a:p>
          <a:endParaRPr lang="en-US"/>
        </a:p>
      </dgm:t>
    </dgm:pt>
    <dgm:pt modelId="{9DB9AD0F-D730-493F-9D93-BCC5AB39DDD0}" type="pres">
      <dgm:prSet presAssocID="{0656B7B0-565F-486C-AAD1-99FBEA05003D}" presName="bullet5e" presStyleLbl="node1" presStyleIdx="4" presStyleCnt="5"/>
      <dgm:spPr>
        <a:solidFill>
          <a:schemeClr val="bg1">
            <a:lumMod val="65000"/>
          </a:schemeClr>
        </a:solidFill>
      </dgm:spPr>
    </dgm:pt>
    <dgm:pt modelId="{71D3247C-E7C4-4BD1-B223-E25D1D32C35E}" type="pres">
      <dgm:prSet presAssocID="{0656B7B0-565F-486C-AAD1-99FBEA05003D}" presName="textBox5e" presStyleLbl="revTx" presStyleIdx="4" presStyleCnt="5" custAng="10800000" custFlipVert="1" custScaleX="171578" custScaleY="23792" custLinFactNeighborX="-15686" custLinFactNeighborY="-57893">
        <dgm:presLayoutVars>
          <dgm:bulletEnabled val="1"/>
        </dgm:presLayoutVars>
      </dgm:prSet>
      <dgm:spPr/>
      <dgm:t>
        <a:bodyPr/>
        <a:lstStyle/>
        <a:p>
          <a:endParaRPr lang="en-US"/>
        </a:p>
      </dgm:t>
    </dgm:pt>
  </dgm:ptLst>
  <dgm:cxnLst>
    <dgm:cxn modelId="{E4B897BC-2A6E-4336-8C9C-B0378002E8D9}" type="presOf" srcId="{62A56F9E-D7DE-4831-858B-959B2CF71A26}" destId="{18F50C54-DD87-4413-8754-D85F71B27481}" srcOrd="0" destOrd="0" presId="urn:microsoft.com/office/officeart/2005/8/layout/arrow2"/>
    <dgm:cxn modelId="{246064EC-238A-4916-942C-2F5ABD417F3A}" srcId="{48645345-1C17-448A-A36B-E7314D8E39ED}" destId="{47CF3DF4-C28A-4101-BEC6-9F812CFAC776}" srcOrd="2" destOrd="0" parTransId="{E1EEE509-30E2-479C-A32B-FD0FE6F0E0BB}" sibTransId="{AF86FD50-0AA6-441A-8249-83D83EB6CD73}"/>
    <dgm:cxn modelId="{E76B5D3F-2102-4939-8B40-740F5686A4B4}" srcId="{48645345-1C17-448A-A36B-E7314D8E39ED}" destId="{F4007224-0E73-4DA6-BE3F-60EE1F624E71}" srcOrd="1" destOrd="0" parTransId="{BD7E9B04-B367-44AE-B982-020D07C4F96D}" sibTransId="{E0B06BD7-DF90-49D9-9D85-45DE32C7B4B6}"/>
    <dgm:cxn modelId="{107666D7-9349-49EC-A5F8-FD0AF25FD6D7}" type="presOf" srcId="{0656B7B0-565F-486C-AAD1-99FBEA05003D}" destId="{71D3247C-E7C4-4BD1-B223-E25D1D32C35E}" srcOrd="0" destOrd="0" presId="urn:microsoft.com/office/officeart/2005/8/layout/arrow2"/>
    <dgm:cxn modelId="{0AD9AEE2-8ADC-44FC-BEAB-573AE0AC9872}" type="presOf" srcId="{47CF3DF4-C28A-4101-BEC6-9F812CFAC776}" destId="{667E5F48-A9DC-42FB-A66E-798C39012276}" srcOrd="0" destOrd="0" presId="urn:microsoft.com/office/officeart/2005/8/layout/arrow2"/>
    <dgm:cxn modelId="{0AE28CA6-B16A-49B8-B2B2-7F752A5FFBB7}" srcId="{48645345-1C17-448A-A36B-E7314D8E39ED}" destId="{0656B7B0-565F-486C-AAD1-99FBEA05003D}" srcOrd="4" destOrd="0" parTransId="{6CF36D2C-23CA-484C-8342-81233C8853BD}" sibTransId="{43816FF4-257C-4D8F-8B13-9184DB8DF329}"/>
    <dgm:cxn modelId="{9D3C5F44-3949-4750-8CB4-EAFB310A0231}" srcId="{48645345-1C17-448A-A36B-E7314D8E39ED}" destId="{7DA21E2B-2BDF-4466-8EE4-C05CC5654718}" srcOrd="5" destOrd="0" parTransId="{0CE178BE-7EAC-4D90-AD6F-786B15BD83AB}" sibTransId="{9E3E7C1A-9C64-4B17-A1F6-7385DF2818B9}"/>
    <dgm:cxn modelId="{FE2E8273-DE1C-420A-B74F-FE43D842D033}" type="presOf" srcId="{47CCB1A9-3CDA-4132-9CD7-1AE41317472F}" destId="{1BF0E18A-65D0-46C4-B5E6-803FDD1E8D81}" srcOrd="0" destOrd="0" presId="urn:microsoft.com/office/officeart/2005/8/layout/arrow2"/>
    <dgm:cxn modelId="{19CBC8CC-2EA2-4773-ABB0-049CFC5E96CB}" type="presOf" srcId="{F4007224-0E73-4DA6-BE3F-60EE1F624E71}" destId="{82C78A80-D160-402F-B035-95D341B2B9F8}" srcOrd="0" destOrd="0" presId="urn:microsoft.com/office/officeart/2005/8/layout/arrow2"/>
    <dgm:cxn modelId="{B42ADBED-5892-47A0-B7E4-D9A21672F454}" srcId="{48645345-1C17-448A-A36B-E7314D8E39ED}" destId="{47CCB1A9-3CDA-4132-9CD7-1AE41317472F}" srcOrd="0" destOrd="0" parTransId="{0001F2FD-F098-4478-8FDA-331B3BD84EA4}" sibTransId="{51AEB022-0E38-452E-B4D6-D4A70744912D}"/>
    <dgm:cxn modelId="{B33A1877-CB99-4A55-BC1F-C0A0C170DDD9}" type="presOf" srcId="{48645345-1C17-448A-A36B-E7314D8E39ED}" destId="{E269537A-887F-4D89-97CC-1D95F6B49A73}" srcOrd="0" destOrd="0" presId="urn:microsoft.com/office/officeart/2005/8/layout/arrow2"/>
    <dgm:cxn modelId="{C4C3815A-4298-4161-B07A-AD5B4E6AB489}" srcId="{48645345-1C17-448A-A36B-E7314D8E39ED}" destId="{62A56F9E-D7DE-4831-858B-959B2CF71A26}" srcOrd="3" destOrd="0" parTransId="{57AAAC62-BA8C-4C1A-B390-32BE448BC211}" sibTransId="{AC34EB87-2A40-48AB-BB0D-54CC6FFB3B93}"/>
    <dgm:cxn modelId="{DB5EEEC1-6868-4080-B428-447E3AAD13F0}" type="presParOf" srcId="{E269537A-887F-4D89-97CC-1D95F6B49A73}" destId="{B63A9991-BABB-4289-AFB9-10268D649234}" srcOrd="0" destOrd="0" presId="urn:microsoft.com/office/officeart/2005/8/layout/arrow2"/>
    <dgm:cxn modelId="{5792254E-6569-41C5-9171-235B7805A837}" type="presParOf" srcId="{E269537A-887F-4D89-97CC-1D95F6B49A73}" destId="{15AC3D29-12BC-4750-9F00-A6369420805D}" srcOrd="1" destOrd="0" presId="urn:microsoft.com/office/officeart/2005/8/layout/arrow2"/>
    <dgm:cxn modelId="{B090EEBE-488E-47AE-A736-9D80B0413BC0}" type="presParOf" srcId="{15AC3D29-12BC-4750-9F00-A6369420805D}" destId="{434EAB7A-81F1-4912-8DB8-A8DF1FB4C875}" srcOrd="0" destOrd="0" presId="urn:microsoft.com/office/officeart/2005/8/layout/arrow2"/>
    <dgm:cxn modelId="{00646E1E-7070-44CC-A7EF-BA3C5001E257}" type="presParOf" srcId="{15AC3D29-12BC-4750-9F00-A6369420805D}" destId="{1BF0E18A-65D0-46C4-B5E6-803FDD1E8D81}" srcOrd="1" destOrd="0" presId="urn:microsoft.com/office/officeart/2005/8/layout/arrow2"/>
    <dgm:cxn modelId="{42B1587F-76A9-4421-AC0C-EE04D5F7BDE1}" type="presParOf" srcId="{15AC3D29-12BC-4750-9F00-A6369420805D}" destId="{928E176A-2C90-4F99-8946-57BC8BC0D476}" srcOrd="2" destOrd="0" presId="urn:microsoft.com/office/officeart/2005/8/layout/arrow2"/>
    <dgm:cxn modelId="{DEFD51EB-6A2E-4849-AFFD-BE3D119C7910}" type="presParOf" srcId="{15AC3D29-12BC-4750-9F00-A6369420805D}" destId="{82C78A80-D160-402F-B035-95D341B2B9F8}" srcOrd="3" destOrd="0" presId="urn:microsoft.com/office/officeart/2005/8/layout/arrow2"/>
    <dgm:cxn modelId="{50ED3CE8-9DC7-4BCD-B105-A056DF311CC0}" type="presParOf" srcId="{15AC3D29-12BC-4750-9F00-A6369420805D}" destId="{DB19DD1C-B6BA-453E-8188-1E0157FEE63E}" srcOrd="4" destOrd="0" presId="urn:microsoft.com/office/officeart/2005/8/layout/arrow2"/>
    <dgm:cxn modelId="{D4E83FB4-629B-4107-8685-0391902D6008}" type="presParOf" srcId="{15AC3D29-12BC-4750-9F00-A6369420805D}" destId="{667E5F48-A9DC-42FB-A66E-798C39012276}" srcOrd="5" destOrd="0" presId="urn:microsoft.com/office/officeart/2005/8/layout/arrow2"/>
    <dgm:cxn modelId="{CDF51BE0-A3F5-4C7D-B767-C7FF196BA07D}" type="presParOf" srcId="{15AC3D29-12BC-4750-9F00-A6369420805D}" destId="{4ACCFA86-42C9-46F0-9792-AED05DEE8E22}" srcOrd="6" destOrd="0" presId="urn:microsoft.com/office/officeart/2005/8/layout/arrow2"/>
    <dgm:cxn modelId="{62A526F7-E92D-480A-85D1-519D47E8ED19}" type="presParOf" srcId="{15AC3D29-12BC-4750-9F00-A6369420805D}" destId="{18F50C54-DD87-4413-8754-D85F71B27481}" srcOrd="7" destOrd="0" presId="urn:microsoft.com/office/officeart/2005/8/layout/arrow2"/>
    <dgm:cxn modelId="{52FE625E-77A0-4B2E-80A7-48B8CCAB5B6F}" type="presParOf" srcId="{15AC3D29-12BC-4750-9F00-A6369420805D}" destId="{9DB9AD0F-D730-493F-9D93-BCC5AB39DDD0}" srcOrd="8" destOrd="0" presId="urn:microsoft.com/office/officeart/2005/8/layout/arrow2"/>
    <dgm:cxn modelId="{8162BC66-1BE7-403C-B941-DFC29DA713C1}" type="presParOf" srcId="{15AC3D29-12BC-4750-9F00-A6369420805D}" destId="{71D3247C-E7C4-4BD1-B223-E25D1D32C35E}"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A9991-BABB-4289-AFB9-10268D649234}">
      <dsp:nvSpPr>
        <dsp:cNvPr id="0" name=""/>
        <dsp:cNvSpPr/>
      </dsp:nvSpPr>
      <dsp:spPr>
        <a:xfrm>
          <a:off x="491374" y="149225"/>
          <a:ext cx="7772400" cy="4857750"/>
        </a:xfrm>
        <a:prstGeom prst="swooshArrow">
          <a:avLst>
            <a:gd name="adj1" fmla="val 25000"/>
            <a:gd name="adj2" fmla="val 25000"/>
          </a:avLst>
        </a:prstGeom>
        <a:solidFill>
          <a:schemeClr val="accent1">
            <a:lumMod val="75000"/>
            <a:alpha val="51000"/>
          </a:schemeClr>
        </a:solidFill>
        <a:ln>
          <a:noFill/>
        </a:ln>
        <a:effectLst/>
      </dsp:spPr>
      <dsp:style>
        <a:lnRef idx="0">
          <a:scrgbClr r="0" g="0" b="0"/>
        </a:lnRef>
        <a:fillRef idx="1">
          <a:scrgbClr r="0" g="0" b="0"/>
        </a:fillRef>
        <a:effectRef idx="0">
          <a:scrgbClr r="0" g="0" b="0"/>
        </a:effectRef>
        <a:fontRef idx="minor"/>
      </dsp:style>
    </dsp:sp>
    <dsp:sp modelId="{434EAB7A-81F1-4912-8DB8-A8DF1FB4C875}">
      <dsp:nvSpPr>
        <dsp:cNvPr id="0" name=""/>
        <dsp:cNvSpPr/>
      </dsp:nvSpPr>
      <dsp:spPr>
        <a:xfrm>
          <a:off x="1256956" y="3761447"/>
          <a:ext cx="178765" cy="178765"/>
        </a:xfrm>
        <a:prstGeom prst="ellips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F0E18A-65D0-46C4-B5E6-803FDD1E8D81}">
      <dsp:nvSpPr>
        <dsp:cNvPr id="0" name=""/>
        <dsp:cNvSpPr/>
      </dsp:nvSpPr>
      <dsp:spPr>
        <a:xfrm>
          <a:off x="1169795" y="4076243"/>
          <a:ext cx="5806277" cy="546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24" tIns="0" rIns="0" bIns="0" numCol="1" spcCol="1270" anchor="t" anchorCtr="0">
          <a:noAutofit/>
        </a:bodyPr>
        <a:lstStyle/>
        <a:p>
          <a:pPr lvl="0" algn="l" defTabSz="622300">
            <a:lnSpc>
              <a:spcPct val="90000"/>
            </a:lnSpc>
            <a:spcBef>
              <a:spcPct val="0"/>
            </a:spcBef>
            <a:spcAft>
              <a:spcPct val="35000"/>
            </a:spcAft>
          </a:pPr>
          <a:r>
            <a:rPr lang="en-US" sz="1400" kern="1200" dirty="0" smtClean="0"/>
            <a:t>Brief UMAC (22 June 2016) - </a:t>
          </a:r>
          <a:r>
            <a:rPr lang="en-US" sz="1400" kern="1200" dirty="0" smtClean="0">
              <a:solidFill>
                <a:srgbClr val="FF0000"/>
              </a:solidFill>
            </a:rPr>
            <a:t>Complete</a:t>
          </a:r>
          <a:endParaRPr lang="en-US" sz="1400" kern="1200" dirty="0">
            <a:solidFill>
              <a:srgbClr val="FF0000"/>
            </a:solidFill>
          </a:endParaRPr>
        </a:p>
      </dsp:txBody>
      <dsp:txXfrm>
        <a:off x="1169795" y="4076243"/>
        <a:ext cx="5806277" cy="546555"/>
      </dsp:txXfrm>
    </dsp:sp>
    <dsp:sp modelId="{928E176A-2C90-4F99-8946-57BC8BC0D476}">
      <dsp:nvSpPr>
        <dsp:cNvPr id="0" name=""/>
        <dsp:cNvSpPr/>
      </dsp:nvSpPr>
      <dsp:spPr>
        <a:xfrm>
          <a:off x="2224620" y="2831674"/>
          <a:ext cx="279806" cy="279806"/>
        </a:xfrm>
        <a:prstGeom prst="ellips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C78A80-D160-402F-B035-95D341B2B9F8}">
      <dsp:nvSpPr>
        <dsp:cNvPr id="0" name=""/>
        <dsp:cNvSpPr/>
      </dsp:nvSpPr>
      <dsp:spPr>
        <a:xfrm>
          <a:off x="2106808" y="3203358"/>
          <a:ext cx="3603979" cy="50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264" tIns="0" rIns="0" bIns="0" numCol="1" spcCol="1270" anchor="t" anchorCtr="0">
          <a:noAutofit/>
        </a:bodyPr>
        <a:lstStyle/>
        <a:p>
          <a:pPr lvl="0" algn="l" defTabSz="622300">
            <a:lnSpc>
              <a:spcPct val="100000"/>
            </a:lnSpc>
            <a:spcBef>
              <a:spcPct val="0"/>
            </a:spcBef>
            <a:spcAft>
              <a:spcPts val="0"/>
            </a:spcAft>
          </a:pPr>
          <a:r>
            <a:rPr lang="en-US" sz="1400" kern="1200" dirty="0" smtClean="0"/>
            <a:t>Deliver DTG Recommendation </a:t>
          </a:r>
        </a:p>
        <a:p>
          <a:pPr lvl="0" algn="l" defTabSz="622300">
            <a:lnSpc>
              <a:spcPct val="100000"/>
            </a:lnSpc>
            <a:spcBef>
              <a:spcPct val="0"/>
            </a:spcBef>
            <a:spcAft>
              <a:spcPts val="0"/>
            </a:spcAft>
          </a:pPr>
          <a:r>
            <a:rPr lang="en-US" sz="1400" kern="1200" dirty="0" smtClean="0"/>
            <a:t>(27 June 2016) - </a:t>
          </a:r>
          <a:r>
            <a:rPr lang="en-US" sz="1400" kern="1200" dirty="0" smtClean="0">
              <a:solidFill>
                <a:srgbClr val="FF0000"/>
              </a:solidFill>
            </a:rPr>
            <a:t>Complete</a:t>
          </a:r>
          <a:endParaRPr lang="en-US" sz="1400" kern="1200" dirty="0">
            <a:solidFill>
              <a:srgbClr val="FF0000"/>
            </a:solidFill>
          </a:endParaRPr>
        </a:p>
      </dsp:txBody>
      <dsp:txXfrm>
        <a:off x="2106808" y="3203358"/>
        <a:ext cx="3603979" cy="505043"/>
      </dsp:txXfrm>
    </dsp:sp>
    <dsp:sp modelId="{DB19DD1C-B6BA-453E-8188-1E0157FEE63E}">
      <dsp:nvSpPr>
        <dsp:cNvPr id="0" name=""/>
        <dsp:cNvSpPr/>
      </dsp:nvSpPr>
      <dsp:spPr>
        <a:xfrm>
          <a:off x="3468204" y="2090381"/>
          <a:ext cx="373075" cy="373075"/>
        </a:xfrm>
        <a:prstGeom prst="ellips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7E5F48-A9DC-42FB-A66E-798C39012276}">
      <dsp:nvSpPr>
        <dsp:cNvPr id="0" name=""/>
        <dsp:cNvSpPr/>
      </dsp:nvSpPr>
      <dsp:spPr>
        <a:xfrm>
          <a:off x="3332593" y="2584869"/>
          <a:ext cx="2584221" cy="742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685" tIns="0" rIns="0" bIns="0" numCol="1" spcCol="1270" anchor="t" anchorCtr="0">
          <a:noAutofit/>
        </a:bodyPr>
        <a:lstStyle/>
        <a:p>
          <a:pPr lvl="0" algn="l" defTabSz="622300">
            <a:lnSpc>
              <a:spcPct val="90000"/>
            </a:lnSpc>
            <a:spcBef>
              <a:spcPct val="0"/>
            </a:spcBef>
            <a:spcAft>
              <a:spcPct val="35000"/>
            </a:spcAft>
          </a:pPr>
          <a:r>
            <a:rPr lang="en-US" sz="1400" kern="1200" dirty="0" smtClean="0"/>
            <a:t>Brief NOAA Administrator and Chief Scientist (26 July 2016)</a:t>
          </a:r>
          <a:endParaRPr lang="en-US" sz="1400" kern="1200" dirty="0"/>
        </a:p>
      </dsp:txBody>
      <dsp:txXfrm>
        <a:off x="3332593" y="2584869"/>
        <a:ext cx="2584221" cy="742520"/>
      </dsp:txXfrm>
    </dsp:sp>
    <dsp:sp modelId="{4ACCFA86-42C9-46F0-9792-AED05DEE8E22}">
      <dsp:nvSpPr>
        <dsp:cNvPr id="0" name=""/>
        <dsp:cNvSpPr/>
      </dsp:nvSpPr>
      <dsp:spPr>
        <a:xfrm>
          <a:off x="4913870" y="1511338"/>
          <a:ext cx="481888" cy="481888"/>
        </a:xfrm>
        <a:prstGeom prst="ellips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F50C54-DD87-4413-8754-D85F71B27481}">
      <dsp:nvSpPr>
        <dsp:cNvPr id="0" name=""/>
        <dsp:cNvSpPr/>
      </dsp:nvSpPr>
      <dsp:spPr>
        <a:xfrm>
          <a:off x="4697603" y="2108199"/>
          <a:ext cx="2255503" cy="352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5343" tIns="0" rIns="0" bIns="0" numCol="1" spcCol="1270" anchor="t" anchorCtr="0">
          <a:noAutofit/>
        </a:bodyPr>
        <a:lstStyle/>
        <a:p>
          <a:pPr lvl="0" algn="l" defTabSz="622300">
            <a:lnSpc>
              <a:spcPct val="90000"/>
            </a:lnSpc>
            <a:spcBef>
              <a:spcPct val="0"/>
            </a:spcBef>
            <a:spcAft>
              <a:spcPct val="35000"/>
            </a:spcAft>
          </a:pPr>
          <a:r>
            <a:rPr lang="en-US" sz="1400" kern="1200" dirty="0" smtClean="0"/>
            <a:t>DTG Report Prepared (Early August 2016)</a:t>
          </a:r>
          <a:endParaRPr lang="en-US" sz="1400" kern="1200" dirty="0"/>
        </a:p>
      </dsp:txBody>
      <dsp:txXfrm>
        <a:off x="4697603" y="2108199"/>
        <a:ext cx="2255503" cy="352711"/>
      </dsp:txXfrm>
    </dsp:sp>
    <dsp:sp modelId="{9DB9AD0F-D730-493F-9D93-BCC5AB39DDD0}">
      <dsp:nvSpPr>
        <dsp:cNvPr id="0" name=""/>
        <dsp:cNvSpPr/>
      </dsp:nvSpPr>
      <dsp:spPr>
        <a:xfrm>
          <a:off x="6402285" y="1124661"/>
          <a:ext cx="614019" cy="614019"/>
        </a:xfrm>
        <a:prstGeom prst="ellips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D3247C-E7C4-4BD1-B223-E25D1D32C35E}">
      <dsp:nvSpPr>
        <dsp:cNvPr id="0" name=""/>
        <dsp:cNvSpPr/>
      </dsp:nvSpPr>
      <dsp:spPr>
        <a:xfrm rot="10800000" flipV="1">
          <a:off x="5909126" y="724154"/>
          <a:ext cx="2667145" cy="850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5356" tIns="0" rIns="0" bIns="0" numCol="1" spcCol="1270" anchor="t" anchorCtr="0">
          <a:noAutofit/>
        </a:bodyPr>
        <a:lstStyle/>
        <a:p>
          <a:pPr lvl="0" algn="l" defTabSz="622300">
            <a:lnSpc>
              <a:spcPct val="90000"/>
            </a:lnSpc>
            <a:spcBef>
              <a:spcPct val="0"/>
            </a:spcBef>
            <a:spcAft>
              <a:spcPct val="35000"/>
            </a:spcAft>
          </a:pPr>
          <a:r>
            <a:rPr lang="en-US" sz="1400" kern="1200" dirty="0" smtClean="0"/>
            <a:t>Final Report Delivered     (Late August 2016)</a:t>
          </a:r>
          <a:endParaRPr lang="en-US" sz="1400" kern="1200" dirty="0"/>
        </a:p>
      </dsp:txBody>
      <dsp:txXfrm rot="-10800000">
        <a:off x="5909126" y="724154"/>
        <a:ext cx="2667145" cy="850636"/>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4FA5205F-A242-404C-BEB4-44D616ECBE55}" type="datetimeFigureOut">
              <a:rPr lang="en-US" smtClean="0"/>
              <a:t>7/19/2016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129B7D05-DA8A-4756-B112-C7832760320F}" type="slidenum">
              <a:rPr lang="en-US" smtClean="0"/>
              <a:t>‹#›</a:t>
            </a:fld>
            <a:endParaRPr lang="en-US"/>
          </a:p>
        </p:txBody>
      </p:sp>
    </p:spTree>
    <p:extLst>
      <p:ext uri="{BB962C8B-B14F-4D97-AF65-F5344CB8AC3E}">
        <p14:creationId xmlns:p14="http://schemas.microsoft.com/office/powerpoint/2010/main" val="4145841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C472B50-02AA-467A-80E0-3F4DF42E66E9}" type="datetimeFigureOut">
              <a:rPr lang="en-US" smtClean="0"/>
              <a:t>7/19/2016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1F7BF66-56CA-4518-BCBA-BC02DED72C42}" type="slidenum">
              <a:rPr lang="en-US" smtClean="0"/>
              <a:t>‹#›</a:t>
            </a:fld>
            <a:endParaRPr lang="en-US"/>
          </a:p>
        </p:txBody>
      </p:sp>
    </p:spTree>
    <p:extLst>
      <p:ext uri="{BB962C8B-B14F-4D97-AF65-F5344CB8AC3E}">
        <p14:creationId xmlns:p14="http://schemas.microsoft.com/office/powerpoint/2010/main" val="2324742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64A9682-A6A5-4578-975D-1A201A40B4E2}" type="slidenum">
              <a:rPr lang="en-US" smtClean="0">
                <a:solidFill>
                  <a:prstClr val="black"/>
                </a:solidFill>
              </a:rPr>
              <a:pPr>
                <a:defRPr/>
              </a:pPr>
              <a:t>1</a:t>
            </a:fld>
            <a:endParaRPr lang="en-US" dirty="0">
              <a:solidFill>
                <a:prstClr val="black"/>
              </a:solidFill>
            </a:endParaRPr>
          </a:p>
        </p:txBody>
      </p:sp>
      <p:sp>
        <p:nvSpPr>
          <p:cNvPr id="6" name="Header Placeholder 5"/>
          <p:cNvSpPr>
            <a:spLocks noGrp="1"/>
          </p:cNvSpPr>
          <p:nvPr>
            <p:ph type="hdr" sz="quarter" idx="11"/>
          </p:nvPr>
        </p:nvSpPr>
        <p:spPr/>
        <p:txBody>
          <a:bodyPr/>
          <a:lstStyle/>
          <a:p>
            <a:pPr>
              <a:defRPr/>
            </a:pPr>
            <a:endParaRPr lang="en-US" dirty="0">
              <a:solidFill>
                <a:prstClr val="black"/>
              </a:solidFill>
            </a:endParaRPr>
          </a:p>
        </p:txBody>
      </p:sp>
    </p:spTree>
    <p:extLst>
      <p:ext uri="{BB962C8B-B14F-4D97-AF65-F5344CB8AC3E}">
        <p14:creationId xmlns:p14="http://schemas.microsoft.com/office/powerpoint/2010/main" val="1726485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TC test,</a:t>
            </a:r>
            <a:r>
              <a:rPr lang="en-US" baseline="0" dirty="0" smtClean="0"/>
              <a:t> MPAS not able to finish conservation tests out to 20 days; three of 75 full forecasts failed with original time step, MPAS had to rerun them with reduced </a:t>
            </a:r>
            <a:r>
              <a:rPr lang="en-US" baseline="0" dirty="0" err="1" smtClean="0"/>
              <a:t>timestep</a:t>
            </a:r>
            <a:r>
              <a:rPr lang="en-US" baseline="0" dirty="0" smtClean="0"/>
              <a:t>.  These issues were not a major factor in the evaluation decision.</a:t>
            </a:r>
            <a:endParaRPr lang="en-US" dirty="0"/>
          </a:p>
        </p:txBody>
      </p:sp>
      <p:sp>
        <p:nvSpPr>
          <p:cNvPr id="4" name="Slide Number Placeholder 3"/>
          <p:cNvSpPr>
            <a:spLocks noGrp="1"/>
          </p:cNvSpPr>
          <p:nvPr>
            <p:ph type="sldNum" sz="quarter" idx="10"/>
          </p:nvPr>
        </p:nvSpPr>
        <p:spPr/>
        <p:txBody>
          <a:bodyPr/>
          <a:lstStyle/>
          <a:p>
            <a:pPr>
              <a:defRPr/>
            </a:pPr>
            <a:fld id="{567F1CC4-39D2-40F3-A830-140FD469B33A}" type="slidenum">
              <a:rPr lang="en-US" smtClean="0"/>
              <a:pPr>
                <a:defRPr/>
              </a:pPr>
              <a:t>14</a:t>
            </a:fld>
            <a:endParaRPr lang="en-US"/>
          </a:p>
        </p:txBody>
      </p:sp>
    </p:spTree>
    <p:extLst>
      <p:ext uri="{BB962C8B-B14F-4D97-AF65-F5344CB8AC3E}">
        <p14:creationId xmlns:p14="http://schemas.microsoft.com/office/powerpoint/2010/main" val="4040583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Criteria</a:t>
            </a:r>
            <a:r>
              <a:rPr lang="en-US" baseline="0" dirty="0" smtClean="0"/>
              <a:t> #2 (accurate conservation of energy, entropy and mass) was evaluated using an idealized </a:t>
            </a:r>
            <a:r>
              <a:rPr lang="en-US" baseline="0" dirty="0" err="1" smtClean="0"/>
              <a:t>baroclinic</a:t>
            </a:r>
            <a:r>
              <a:rPr lang="en-US" baseline="0" dirty="0" smtClean="0"/>
              <a:t> wave test from the 2012 Dynamical Core </a:t>
            </a:r>
            <a:r>
              <a:rPr lang="en-US" baseline="0" dirty="0" err="1" smtClean="0"/>
              <a:t>Intercomparison</a:t>
            </a:r>
            <a:r>
              <a:rPr lang="en-US" baseline="0" dirty="0" smtClean="0"/>
              <a:t> Project.  The test was run at 13 km resolution (the current nominal GFS resolution) with and without simple moist physics.  </a:t>
            </a:r>
          </a:p>
          <a:p>
            <a:endParaRPr lang="en-US" baseline="0" dirty="0" smtClean="0"/>
          </a:p>
          <a:p>
            <a:r>
              <a:rPr lang="en-US" baseline="0" dirty="0" smtClean="0"/>
              <a:t>Won’t discuss grid imprinting here other than to say that at this resolution, the imprint of the grid on the solution can be seen in both models if you look hard enough, but it is extremely small (several orders of magnitude less that the variability of interest).</a:t>
            </a:r>
          </a:p>
          <a:p>
            <a:endParaRPr lang="en-US" baseline="0" dirty="0" smtClean="0"/>
          </a:p>
          <a:p>
            <a:r>
              <a:rPr lang="en-US" baseline="0" dirty="0" smtClean="0"/>
              <a:t>I also won’t discuss the </a:t>
            </a:r>
            <a:r>
              <a:rPr lang="en-US" baseline="0" dirty="0" err="1" smtClean="0"/>
              <a:t>advected</a:t>
            </a:r>
            <a:r>
              <a:rPr lang="en-US" baseline="0" dirty="0" smtClean="0"/>
              <a:t> tracer test, but it is included in the backup slides.</a:t>
            </a:r>
            <a:endParaRPr lang="en-US" dirty="0" smtClean="0"/>
          </a:p>
          <a:p>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15</a:t>
            </a:fld>
            <a:endParaRPr lang="en-US"/>
          </a:p>
        </p:txBody>
      </p:sp>
    </p:spTree>
    <p:extLst>
      <p:ext uri="{BB962C8B-B14F-4D97-AF65-F5344CB8AC3E}">
        <p14:creationId xmlns:p14="http://schemas.microsoft.com/office/powerpoint/2010/main" val="593314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Test</a:t>
            </a:r>
            <a:r>
              <a:rPr lang="en-US" baseline="0" dirty="0" smtClean="0"/>
              <a:t> specification was to run out to 20 days.  FV3 submitted results out to 20 days, MPAS only submitted results to day 15 since integration failed during day 16.  Reason for failure not identified, could be related to convective instability in tropics and associated large vertical velocities there.  A GFS baseline was also run.</a:t>
            </a:r>
          </a:p>
          <a:p>
            <a:endParaRPr lang="en-US" baseline="0" dirty="0" smtClean="0"/>
          </a:p>
          <a:p>
            <a:r>
              <a:rPr lang="en-US" baseline="0" dirty="0" smtClean="0"/>
              <a:t>In this and all subsequent plots, FV is green, MPAS red and GFS black.</a:t>
            </a:r>
          </a:p>
          <a:p>
            <a:endParaRPr lang="en-US" baseline="0" dirty="0" smtClean="0"/>
          </a:p>
          <a:p>
            <a:r>
              <a:rPr lang="en-US" baseline="0" dirty="0" smtClean="0"/>
              <a:t>Changes in energy and entropy nearly zero for the dry case for all 3 models.  For the moist case, energy loss for FV3 and MPAS was less than GFS, and consistent with the fact that the physics does not exactly conserve energy (energy is not removed along with condensate).  Entropy changes for the moist case are small in all 3 models, and consistent with small approximations made in the definition of moist entropy.</a:t>
            </a:r>
          </a:p>
          <a:p>
            <a:endParaRPr lang="en-US" baseline="0" dirty="0" smtClean="0"/>
          </a:p>
          <a:p>
            <a:r>
              <a:rPr lang="en-US" baseline="0" dirty="0" smtClean="0"/>
              <a:t>Dry mass is exactly conserved in FV3 and MPAS, but not in GFS (since the GFS does not account for changes in the total mass due to precipitation).</a:t>
            </a:r>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16</a:t>
            </a:fld>
            <a:endParaRPr lang="en-US"/>
          </a:p>
        </p:txBody>
      </p:sp>
    </p:spTree>
    <p:extLst>
      <p:ext uri="{BB962C8B-B14F-4D97-AF65-F5344CB8AC3E}">
        <p14:creationId xmlns:p14="http://schemas.microsoft.com/office/powerpoint/2010/main" val="673127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17</a:t>
            </a:fld>
            <a:endParaRPr lang="en-US"/>
          </a:p>
        </p:txBody>
      </p:sp>
    </p:spTree>
    <p:extLst>
      <p:ext uri="{BB962C8B-B14F-4D97-AF65-F5344CB8AC3E}">
        <p14:creationId xmlns:p14="http://schemas.microsoft.com/office/powerpoint/2010/main" val="79813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a:t>
            </a:r>
            <a:r>
              <a:rPr lang="en-US" baseline="0" dirty="0" smtClean="0"/>
              <a:t> criteria #3, GFS physics was implemented in both models (with the help of EMC). 74 retro forecasts were run out to 10 days initialized from operational analyses, validated with the NCEP verification suite.  The goal of this test was to assess the robustness of the </a:t>
            </a:r>
            <a:r>
              <a:rPr lang="en-US" baseline="0" dirty="0" err="1" smtClean="0"/>
              <a:t>dycores</a:t>
            </a:r>
            <a:r>
              <a:rPr lang="en-US" baseline="0" dirty="0" smtClean="0"/>
              <a:t> with physics, orography and initial conditions from an operational environment, over a wide range of conditions.  In addition, EMC used this test to estimate the cost to replace the spectral </a:t>
            </a:r>
            <a:r>
              <a:rPr lang="en-US" baseline="0" dirty="0" err="1" smtClean="0"/>
              <a:t>dycore</a:t>
            </a:r>
            <a:r>
              <a:rPr lang="en-US" baseline="0" dirty="0" smtClean="0"/>
              <a:t> in the operational GFS.</a:t>
            </a:r>
            <a:endParaRPr lang="en-US" dirty="0" smtClean="0"/>
          </a:p>
          <a:p>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18</a:t>
            </a:fld>
            <a:endParaRPr lang="en-US"/>
          </a:p>
        </p:txBody>
      </p:sp>
    </p:spTree>
    <p:extLst>
      <p:ext uri="{BB962C8B-B14F-4D97-AF65-F5344CB8AC3E}">
        <p14:creationId xmlns:p14="http://schemas.microsoft.com/office/powerpoint/2010/main" val="1070161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plot shows the 500 </a:t>
            </a:r>
            <a:r>
              <a:rPr lang="en-US" dirty="0" err="1" smtClean="0"/>
              <a:t>hPa</a:t>
            </a:r>
            <a:r>
              <a:rPr lang="en-US" dirty="0" smtClean="0"/>
              <a:t> anomaly correlation</a:t>
            </a:r>
            <a:r>
              <a:rPr lang="en-US" baseline="0" dirty="0" smtClean="0"/>
              <a:t> skill at day 5 (on the left) and a a function of forecast lead time on the right.  Using the GFS physics package “out of the box” with no tuning, the FV3 was able to match the GFS performance at the current operational nominal resolution of 13km MPAS performance was substantially less.  </a:t>
            </a:r>
          </a:p>
          <a:p>
            <a:endParaRPr lang="en-US" baseline="0" dirty="0" smtClean="0"/>
          </a:p>
          <a:p>
            <a:r>
              <a:rPr lang="en-US" baseline="0" dirty="0" smtClean="0"/>
              <a:t>Robustness:  MPAS failed for 6 out of the 74 runs; had to be run with a reduced </a:t>
            </a:r>
            <a:r>
              <a:rPr lang="en-US" baseline="0" dirty="0" err="1" smtClean="0"/>
              <a:t>timestep</a:t>
            </a:r>
            <a:r>
              <a:rPr lang="en-US" baseline="0" dirty="0" smtClean="0"/>
              <a:t>.</a:t>
            </a:r>
          </a:p>
          <a:p>
            <a:r>
              <a:rPr lang="en-US" baseline="0" dirty="0" smtClean="0"/>
              <a:t>Cost/Work required to replace spectral </a:t>
            </a:r>
            <a:r>
              <a:rPr lang="en-US" baseline="0" dirty="0" err="1" smtClean="0"/>
              <a:t>dycore</a:t>
            </a:r>
            <a:r>
              <a:rPr lang="en-US" baseline="0" dirty="0" smtClean="0"/>
              <a:t>:  FV3 significantly lower cost, work required to replace spectral </a:t>
            </a:r>
            <a:r>
              <a:rPr lang="en-US" baseline="0" dirty="0" err="1" smtClean="0"/>
              <a:t>dycore</a:t>
            </a:r>
            <a:r>
              <a:rPr lang="en-US" baseline="0" dirty="0" smtClean="0"/>
              <a:t> in Q1FY19.</a:t>
            </a:r>
          </a:p>
        </p:txBody>
      </p:sp>
      <p:sp>
        <p:nvSpPr>
          <p:cNvPr id="4" name="Slide Number Placeholder 3"/>
          <p:cNvSpPr>
            <a:spLocks noGrp="1"/>
          </p:cNvSpPr>
          <p:nvPr>
            <p:ph type="sldNum" sz="quarter" idx="10"/>
          </p:nvPr>
        </p:nvSpPr>
        <p:spPr/>
        <p:txBody>
          <a:bodyPr/>
          <a:lstStyle/>
          <a:p>
            <a:pPr>
              <a:defRPr/>
            </a:pPr>
            <a:fld id="{567F1CC4-39D2-40F3-A830-140FD469B33A}" type="slidenum">
              <a:rPr lang="en-US" smtClean="0"/>
              <a:pPr>
                <a:defRPr/>
              </a:pPr>
              <a:t>19</a:t>
            </a:fld>
            <a:endParaRPr lang="en-US"/>
          </a:p>
        </p:txBody>
      </p:sp>
    </p:spTree>
    <p:extLst>
      <p:ext uri="{BB962C8B-B14F-4D97-AF65-F5344CB8AC3E}">
        <p14:creationId xmlns:p14="http://schemas.microsoft.com/office/powerpoint/2010/main" val="529959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Criteria</a:t>
            </a:r>
            <a:r>
              <a:rPr lang="en-US" baseline="0" dirty="0" smtClean="0"/>
              <a:t> #4 is computational performance.  A sub-committee of the DTG, headed by John </a:t>
            </a:r>
            <a:r>
              <a:rPr lang="en-US" baseline="0" dirty="0" err="1" smtClean="0"/>
              <a:t>Michalakes</a:t>
            </a:r>
            <a:r>
              <a:rPr lang="en-US" baseline="0" dirty="0" smtClean="0"/>
              <a:t> and including reps from both modeling groups, was formed to design and execute a series of benchmarks.  All members agreed to the configuration and design of the benchmarks.  GFS physics was used, with the same model configuration as was used in the retro forecasts.  The ability of two different models to resolve a certain feature may not necessarily be reflected by differences in the size of their grid cells – it can also be affected by the numerical discretization and diffusion.  To account for this, benchmarks were run at three different resolutions, bracketing the nominal grid spacing of the operational GFS.  The idea is that differences in effective resolution could then be accounted for by interpolating the timings between these three data points.  </a:t>
            </a:r>
          </a:p>
          <a:p>
            <a:endParaRPr lang="en-US" baseline="0" dirty="0" smtClean="0"/>
          </a:p>
          <a:p>
            <a:r>
              <a:rPr lang="en-US" baseline="0" dirty="0" smtClean="0"/>
              <a:t>The metric used was the number of processors needed to achieve a certain throughput (8.5 mins per simulated day).  The runs were done on the Cori system at DOE/NERSC, which is similar to the new NCEP machine (Luna).  NERSC graciously provided dedicated access to their machine, so no other jobs were running at the time.  </a:t>
            </a:r>
          </a:p>
          <a:p>
            <a:endParaRPr lang="en-US" baseline="0" dirty="0" smtClean="0"/>
          </a:p>
          <a:p>
            <a:r>
              <a:rPr lang="en-US" baseline="0" dirty="0" smtClean="0"/>
              <a:t>In addition to the core performance test, the efficiency of the tracer advection algorithms and the mesh refinement strategies used by each </a:t>
            </a:r>
            <a:r>
              <a:rPr lang="en-US" baseline="0" dirty="0" err="1" smtClean="0"/>
              <a:t>dycore</a:t>
            </a:r>
            <a:r>
              <a:rPr lang="en-US" baseline="0" dirty="0" smtClean="0"/>
              <a:t> were also tested.</a:t>
            </a:r>
            <a:endParaRPr lang="en-US" dirty="0" smtClean="0"/>
          </a:p>
          <a:p>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20</a:t>
            </a:fld>
            <a:endParaRPr lang="en-US"/>
          </a:p>
        </p:txBody>
      </p:sp>
    </p:spTree>
    <p:extLst>
      <p:ext uri="{BB962C8B-B14F-4D97-AF65-F5344CB8AC3E}">
        <p14:creationId xmlns:p14="http://schemas.microsoft.com/office/powerpoint/2010/main" val="1024601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703263"/>
            <a:ext cx="4687888" cy="3516312"/>
          </a:xfrm>
        </p:spPr>
      </p:sp>
      <p:sp>
        <p:nvSpPr>
          <p:cNvPr id="3" name="Notes Placeholder 2"/>
          <p:cNvSpPr>
            <a:spLocks noGrp="1"/>
          </p:cNvSpPr>
          <p:nvPr>
            <p:ph type="body" idx="1"/>
          </p:nvPr>
        </p:nvSpPr>
        <p:spPr/>
        <p:txBody>
          <a:bodyPr/>
          <a:lstStyle/>
          <a:p>
            <a:r>
              <a:rPr lang="en-US" dirty="0" smtClean="0"/>
              <a:t>Assessment</a:t>
            </a:r>
            <a:r>
              <a:rPr lang="en-US" baseline="0" dirty="0" smtClean="0"/>
              <a:t> of effective resolution needed for apples-apples performance benchmark calculation (performance benchmark run at 11,13 and 15 km).  An established metric for evaluating effective resolution is to use energy spectra, and look for the point at which the spectra become much steeper than a reference power law (based on observations and theory).  This is the scale at which numerical diffusion begins to dominate.  </a:t>
            </a:r>
          </a:p>
          <a:p>
            <a:endParaRPr lang="en-US" baseline="0" dirty="0" smtClean="0"/>
          </a:p>
          <a:p>
            <a:r>
              <a:rPr lang="en-US" baseline="0" dirty="0" smtClean="0"/>
              <a:t>Shown on this graph are the KE spectral for the three models, and two reference power law spectra (-3, which is expected to occur on synoptic and larger spatial scales where turbulence is quasi 2D) and -5/3, which is expected to occur on mesoscale and short scales where turbulence is 3D.  Note that the spectra for both MPAS and FV3 start to fall off at roughly the same scale, about 4dx.  The GFS spectra falls off close to 10dx, and exhibits no shallowing in the mesoscale region associated with the transition to 3d turbulence.  </a:t>
            </a:r>
          </a:p>
          <a:p>
            <a:endParaRPr lang="en-US" baseline="0" dirty="0" smtClean="0"/>
          </a:p>
          <a:p>
            <a:r>
              <a:rPr lang="en-US" baseline="0" dirty="0" smtClean="0"/>
              <a:t>From this we conclude that there is no detectable difference between the effective resolution of MPAS and FV3, and both are have significantly higher resolution than the current operational GFS, using the same nominal grid spacing.  Therefore, no rescaling of the benchmark results to match the effective resolution of FV3 and MPAS is necessary.</a:t>
            </a:r>
          </a:p>
          <a:p>
            <a:endParaRPr lang="en-US" baseline="0" dirty="0" smtClean="0"/>
          </a:p>
          <a:p>
            <a:endParaRPr lang="en-US" baseline="0" dirty="0" smtClean="0"/>
          </a:p>
          <a:p>
            <a:endParaRPr lang="en-US" dirty="0" smtClean="0"/>
          </a:p>
          <a:p>
            <a:r>
              <a:rPr lang="en-US" dirty="0" smtClean="0"/>
              <a:t>Wavenumber</a:t>
            </a:r>
            <a:r>
              <a:rPr lang="en-US" baseline="0" dirty="0" smtClean="0"/>
              <a:t> where slope becomes steep is a measure of effective resolution (scale at which diffusion starts to dominate).</a:t>
            </a:r>
          </a:p>
          <a:p>
            <a:endParaRPr lang="en-US" baseline="0" dirty="0" smtClean="0"/>
          </a:p>
          <a:p>
            <a:r>
              <a:rPr lang="en-US" dirty="0" smtClean="0"/>
              <a:t>Effective resolution</a:t>
            </a:r>
            <a:r>
              <a:rPr lang="en-US" baseline="0" dirty="0" smtClean="0"/>
              <a:t> of MPAS and FV3 similar (close to 3dx, T511), much better than GFS (close to 6dx, T254).</a:t>
            </a:r>
          </a:p>
          <a:p>
            <a:endParaRPr lang="en-US" baseline="0" dirty="0" smtClean="0"/>
          </a:p>
          <a:p>
            <a:r>
              <a:rPr lang="en-US" baseline="0" dirty="0" smtClean="0"/>
              <a:t>No ’shallowing’ of spectra in mesoscale evident in GFS, evident in both MPAS and FV3.</a:t>
            </a:r>
            <a:endParaRPr lang="en-US" dirty="0" smtClean="0"/>
          </a:p>
          <a:p>
            <a:endParaRPr lang="en-US" baseline="0" dirty="0" smtClean="0"/>
          </a:p>
          <a:p>
            <a:r>
              <a:rPr lang="en-US" dirty="0" smtClean="0"/>
              <a:t>Effective resolution</a:t>
            </a:r>
            <a:r>
              <a:rPr lang="en-US" baseline="0" dirty="0" smtClean="0"/>
              <a:t> of MPAS and FV3 similar (close to 3dx, T511), much better than GFS (close to 6dx, T254).</a:t>
            </a:r>
          </a:p>
          <a:p>
            <a:endParaRPr lang="en-US" baseline="0" dirty="0" smtClean="0"/>
          </a:p>
          <a:p>
            <a:r>
              <a:rPr lang="en-US" baseline="0" dirty="0" smtClean="0"/>
              <a:t>No ’shallowing’ of spectra in mesoscale evident in GFS, evident in both MPAS and FV3.</a:t>
            </a:r>
            <a:endParaRPr lang="en-US" dirty="0"/>
          </a:p>
        </p:txBody>
      </p:sp>
      <p:sp>
        <p:nvSpPr>
          <p:cNvPr id="4" name="Slide Number Placeholder 3"/>
          <p:cNvSpPr>
            <a:spLocks noGrp="1"/>
          </p:cNvSpPr>
          <p:nvPr>
            <p:ph type="sldNum" sz="quarter" idx="10"/>
          </p:nvPr>
        </p:nvSpPr>
        <p:spPr/>
        <p:txBody>
          <a:bodyPr/>
          <a:lstStyle/>
          <a:p>
            <a:fld id="{6A474D3C-5AC0-EF4C-B1DF-66799DA84449}" type="slidenum">
              <a:rPr lang="en-US" smtClean="0"/>
              <a:t>21</a:t>
            </a:fld>
            <a:endParaRPr lang="en-US"/>
          </a:p>
        </p:txBody>
      </p:sp>
    </p:spTree>
    <p:extLst>
      <p:ext uri="{BB962C8B-B14F-4D97-AF65-F5344CB8AC3E}">
        <p14:creationId xmlns:p14="http://schemas.microsoft.com/office/powerpoint/2010/main" val="397328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results of the core performance test.  Again, the metric is the number of cores needed to achieve</a:t>
            </a:r>
            <a:r>
              <a:rPr lang="en-US" baseline="0" dirty="0" smtClean="0"/>
              <a:t> 8.5 mins/day simulation rate.</a:t>
            </a:r>
          </a:p>
          <a:p>
            <a:endParaRPr lang="en-US" dirty="0" smtClean="0"/>
          </a:p>
          <a:p>
            <a:r>
              <a:rPr lang="en-US" dirty="0" smtClean="0"/>
              <a:t>FV3</a:t>
            </a:r>
            <a:r>
              <a:rPr lang="en-US" baseline="0" dirty="0" smtClean="0"/>
              <a:t> requires 3x fewer processor cores to achieve 8.5 mins per day at 13 km resolution.</a:t>
            </a:r>
          </a:p>
          <a:p>
            <a:endParaRPr lang="en-US" baseline="0" dirty="0" smtClean="0"/>
          </a:p>
          <a:p>
            <a:r>
              <a:rPr lang="en-US" baseline="0" dirty="0" smtClean="0"/>
              <a:t>FV3 at 11 km resolution requires fewer cores than MPAS at 15 km resolution.</a:t>
            </a:r>
          </a:p>
          <a:p>
            <a:endParaRPr lang="en-US" baseline="0" dirty="0" smtClean="0"/>
          </a:p>
          <a:p>
            <a:r>
              <a:rPr lang="en-US" baseline="0" dirty="0" smtClean="0"/>
              <a:t>FV3 at 13 km resolution requires about 25% more cores than GFS at same nominal resolution (although effective resolution of FV3 is significantly higher than the GFS).</a:t>
            </a:r>
          </a:p>
          <a:p>
            <a:endParaRPr lang="en-US" baseline="0" dirty="0" smtClean="0"/>
          </a:p>
          <a:p>
            <a:r>
              <a:rPr lang="en-US" baseline="0" dirty="0" smtClean="0"/>
              <a:t>Performance with 15-30 additional tracers, and refinement efficiency also measured (see backup slides).</a:t>
            </a:r>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22</a:t>
            </a:fld>
            <a:endParaRPr lang="en-US"/>
          </a:p>
        </p:txBody>
      </p:sp>
    </p:spTree>
    <p:extLst>
      <p:ext uri="{BB962C8B-B14F-4D97-AF65-F5344CB8AC3E}">
        <p14:creationId xmlns:p14="http://schemas.microsoft.com/office/powerpoint/2010/main" val="253989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Criteria</a:t>
            </a:r>
            <a:r>
              <a:rPr lang="en-US" baseline="0" dirty="0" smtClean="0"/>
              <a:t> #5 involves demonstration of variable resolution and/or nesting capabilities, and includes an assessment of the ability of the models to simulate explicit moist convection in severe storm continental environments and tropical cyclones.  As part of the evaluation, real data forecasts run for two cases, the Moore tornado and Hurricane Sandy cases.  MPAS used a non-uniform mesh, FV3 a combination of stretched grid and a nest.</a:t>
            </a:r>
          </a:p>
          <a:p>
            <a:endParaRPr lang="en-US" baseline="0" dirty="0" smtClean="0"/>
          </a:p>
          <a:p>
            <a:r>
              <a:rPr lang="en-US" baseline="0" dirty="0" smtClean="0"/>
              <a:t>Two idealized tests were used to supplement the real-data forecast tests, an idealized supercell and tropical cyclone test.  These tests were used to isolate the impact of the dynamical core on the simulation of these phenomena, apart from the impacts of the mesh refinement strategy).</a:t>
            </a:r>
            <a:endParaRPr lang="en-US" dirty="0" smtClean="0"/>
          </a:p>
          <a:p>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23</a:t>
            </a:fld>
            <a:endParaRPr lang="en-US"/>
          </a:p>
        </p:txBody>
      </p:sp>
    </p:spTree>
    <p:extLst>
      <p:ext uri="{BB962C8B-B14F-4D97-AF65-F5344CB8AC3E}">
        <p14:creationId xmlns:p14="http://schemas.microsoft.com/office/powerpoint/2010/main" val="1960789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srgbClr val="000000"/>
                </a:solidFill>
              </a:rPr>
              <a:pPr>
                <a:defRPr/>
              </a:pPr>
              <a:t>2</a:t>
            </a:fld>
            <a:endParaRPr lang="en-US" dirty="0">
              <a:solidFill>
                <a:srgbClr val="000000"/>
              </a:solidFill>
            </a:endParaRPr>
          </a:p>
        </p:txBody>
      </p:sp>
    </p:spTree>
    <p:extLst>
      <p:ext uri="{BB962C8B-B14F-4D97-AF65-F5344CB8AC3E}">
        <p14:creationId xmlns:p14="http://schemas.microsoft.com/office/powerpoint/2010/main" val="830180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703263"/>
            <a:ext cx="4687888" cy="3516312"/>
          </a:xfrm>
        </p:spPr>
      </p:sp>
      <p:sp>
        <p:nvSpPr>
          <p:cNvPr id="3" name="Notes Placeholder 2"/>
          <p:cNvSpPr>
            <a:spLocks noGrp="1"/>
          </p:cNvSpPr>
          <p:nvPr>
            <p:ph type="body" idx="1"/>
          </p:nvPr>
        </p:nvSpPr>
        <p:spPr/>
        <p:txBody>
          <a:bodyPr/>
          <a:lstStyle/>
          <a:p>
            <a:r>
              <a:rPr lang="en-US" dirty="0" smtClean="0"/>
              <a:t>First,</a:t>
            </a:r>
            <a:r>
              <a:rPr lang="en-US" baseline="0" dirty="0" smtClean="0"/>
              <a:t> the idealized supercell test. The supercell test was designed to compare the ability of each </a:t>
            </a:r>
            <a:r>
              <a:rPr lang="en-US" baseline="0" dirty="0" err="1" smtClean="0"/>
              <a:t>dycore</a:t>
            </a:r>
            <a:r>
              <a:rPr lang="en-US" baseline="0" dirty="0" smtClean="0"/>
              <a:t> to simulate explicit moist convection with idealized physics (Kessler).  The test is run on a reduced radius sphere with no rotation, and convection is initiated with a warm bubble in shear with an unstable profile.  The horizontal diffusion coefficient is identical in both models, no vertical diffusion and no PBL.  </a:t>
            </a:r>
            <a:endParaRPr lang="en-US" dirty="0" smtClean="0"/>
          </a:p>
          <a:p>
            <a:r>
              <a:rPr lang="en-US" baseline="0" dirty="0" smtClean="0"/>
              <a:t>Diffusion coefficient chosen to produce ‘converged’ solution at 0.5 km (solutions at 0.5/1km are very similar).  This allows the behavior to be examined as resolution is degraded.  The solution is shown for four different resolutions at 60 mins, at which point the updraft has split into two distinct cells.  The </a:t>
            </a:r>
            <a:r>
              <a:rPr lang="en-US" baseline="0" dirty="0" err="1" smtClean="0"/>
              <a:t>indivdual</a:t>
            </a:r>
            <a:r>
              <a:rPr lang="en-US" baseline="0" dirty="0" smtClean="0"/>
              <a:t> grid cell polygons are filled in the plots, no interpolation is done.</a:t>
            </a:r>
          </a:p>
          <a:p>
            <a:endParaRPr lang="en-US" dirty="0" smtClean="0"/>
          </a:p>
          <a:p>
            <a:r>
              <a:rPr lang="en-US" dirty="0" smtClean="0"/>
              <a:t>Both simulations produce two</a:t>
            </a:r>
            <a:r>
              <a:rPr lang="en-US" baseline="0" dirty="0" smtClean="0"/>
              <a:t> cells of upward motion. The shapes of the cells differ, notably; the cells in MPAS are more round than in FV3. The FV3 cells are elongated in the west-east direction.  </a:t>
            </a:r>
            <a:r>
              <a:rPr lang="en-US" dirty="0" smtClean="0"/>
              <a:t>For both the 0.5</a:t>
            </a:r>
            <a:r>
              <a:rPr lang="en-US" baseline="0" dirty="0" smtClean="0"/>
              <a:t> km and the 1.0 km resolutions it is reasonable to say that the cells are “resolved, and the size of the cell is ~ 10 km.  The 0.5 km (1.0 km)  resolution is ~ 20 delta x (10 delta x) in the plot-grid boxes used on the graph. As the resolution is degraded to 2.0 km (5 delta x), the  underlying grid structure of the two dynamical cores emerges. Both dynamical cores maintain some characteristics of the higher resolution solutions. At the coarsest resolution, 4km (~ 2.5.delta x) both simulations are dominated by the underlying grid structure, and the qualitative agreement with higher resolution simulations is weakening. At this resolution the coherent representations of updrafts and downdrafts is missing.  The features are unresolved, or at best, crudely resolved.</a:t>
            </a:r>
          </a:p>
          <a:p>
            <a:endParaRPr lang="en-US" baseline="0" dirty="0" smtClean="0"/>
          </a:p>
          <a:p>
            <a:r>
              <a:rPr lang="en-US" baseline="0" dirty="0" smtClean="0"/>
              <a:t>Conclusion: no major difference between </a:t>
            </a:r>
            <a:r>
              <a:rPr lang="en-US" baseline="0" dirty="0" err="1" smtClean="0"/>
              <a:t>dycores</a:t>
            </a:r>
            <a:r>
              <a:rPr lang="en-US" baseline="0" dirty="0" smtClean="0"/>
              <a:t> in simulation of moist convection in this idealized setting..</a:t>
            </a:r>
            <a:endParaRPr lang="en-US" dirty="0"/>
          </a:p>
        </p:txBody>
      </p:sp>
      <p:sp>
        <p:nvSpPr>
          <p:cNvPr id="4" name="Slide Number Placeholder 3"/>
          <p:cNvSpPr>
            <a:spLocks noGrp="1"/>
          </p:cNvSpPr>
          <p:nvPr>
            <p:ph type="sldNum" sz="quarter" idx="10"/>
          </p:nvPr>
        </p:nvSpPr>
        <p:spPr/>
        <p:txBody>
          <a:bodyPr/>
          <a:lstStyle/>
          <a:p>
            <a:fld id="{6A1C8604-3D45-114B-AE6F-704B2D1FF66A}" type="slidenum">
              <a:rPr lang="en-US" smtClean="0"/>
              <a:t>24</a:t>
            </a:fld>
            <a:endParaRPr lang="en-US"/>
          </a:p>
        </p:txBody>
      </p:sp>
    </p:spTree>
    <p:extLst>
      <p:ext uri="{BB962C8B-B14F-4D97-AF65-F5344CB8AC3E}">
        <p14:creationId xmlns:p14="http://schemas.microsoft.com/office/powerpoint/2010/main" val="552881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703263"/>
            <a:ext cx="4687888" cy="3516312"/>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Moving on to the real data cases – first the Moore tornado case.  Moore tornado was on 21</a:t>
            </a:r>
            <a:r>
              <a:rPr lang="en-US" baseline="30000" dirty="0" smtClean="0"/>
              <a:t>st </a:t>
            </a:r>
            <a:r>
              <a:rPr lang="en-US" baseline="0" dirty="0" smtClean="0"/>
              <a:t> (day 3),  focus here on day 1.  Both models produced convection in west central OK.  Severe convection did occur there, with large hail and damaging winds (but no tornados).  Zooming in on that region, you can see that the model updrafts are occurring near the grid scale</a:t>
            </a:r>
          </a:p>
          <a:p>
            <a:r>
              <a:rPr lang="en-US" baseline="0" dirty="0" smtClean="0"/>
              <a:t>Scale of updrafts slightly smaller in MPAS.  We think primarily related to grid structure (FV3 grid boxes are larger in this part of the domain, see next slide).</a:t>
            </a:r>
          </a:p>
          <a:p>
            <a:r>
              <a:rPr lang="en-US" baseline="0" dirty="0" smtClean="0"/>
              <a:t>Supercell test run with same model configuration (but identical resolution mesh) does not show significant differences in updraft scales.</a:t>
            </a:r>
            <a:endParaRPr lang="en-US" dirty="0"/>
          </a:p>
        </p:txBody>
      </p:sp>
      <p:sp>
        <p:nvSpPr>
          <p:cNvPr id="4" name="Slide Number Placeholder 3"/>
          <p:cNvSpPr>
            <a:spLocks noGrp="1"/>
          </p:cNvSpPr>
          <p:nvPr>
            <p:ph type="sldNum" sz="quarter" idx="10"/>
          </p:nvPr>
        </p:nvSpPr>
        <p:spPr/>
        <p:txBody>
          <a:bodyPr/>
          <a:lstStyle/>
          <a:p>
            <a:fld id="{25CF9596-F6B2-6C45-8DBE-8853C05B123D}" type="slidenum">
              <a:rPr lang="en-US" smtClean="0"/>
              <a:t>25</a:t>
            </a:fld>
            <a:endParaRPr lang="en-US"/>
          </a:p>
        </p:txBody>
      </p:sp>
    </p:spTree>
    <p:extLst>
      <p:ext uri="{BB962C8B-B14F-4D97-AF65-F5344CB8AC3E}">
        <p14:creationId xmlns:p14="http://schemas.microsoft.com/office/powerpoint/2010/main" val="380695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on to the Hurricane</a:t>
            </a:r>
            <a:r>
              <a:rPr lang="en-US" baseline="0" dirty="0" smtClean="0"/>
              <a:t> Sandy case, the 850 </a:t>
            </a:r>
            <a:r>
              <a:rPr lang="en-US" baseline="0" dirty="0" err="1" smtClean="0"/>
              <a:t>hPa</a:t>
            </a:r>
            <a:r>
              <a:rPr lang="en-US" baseline="0" dirty="0" smtClean="0"/>
              <a:t> vorticity field at day 3 of the forecast is shown.  Note domain is storm centered, and slightly different for each model (MPAS storm about 1 degree farther east and south).</a:t>
            </a:r>
          </a:p>
          <a:p>
            <a:endParaRPr lang="en-US" dirty="0" smtClean="0"/>
          </a:p>
          <a:p>
            <a:r>
              <a:rPr lang="en-US" dirty="0" smtClean="0"/>
              <a:t>Vorticity features smaller scale in MPAS – again likely related to the way the high-resolution region is defined (MPAS grid boxes are smaller).</a:t>
            </a:r>
          </a:p>
          <a:p>
            <a:endParaRPr lang="en-US" dirty="0" smtClean="0"/>
          </a:p>
          <a:p>
            <a:r>
              <a:rPr lang="en-US" baseline="0" dirty="0" smtClean="0"/>
              <a:t>We acknowledge that GFS physics is not designed for accurate simulations of severe convection, but  it does well enough to provide a controlled environment that can be used to evaluate the impact of </a:t>
            </a:r>
            <a:r>
              <a:rPr lang="en-US" baseline="0" dirty="0" err="1" smtClean="0"/>
              <a:t>dycore</a:t>
            </a:r>
            <a:r>
              <a:rPr lang="en-US" baseline="0" dirty="0" smtClean="0"/>
              <a:t> </a:t>
            </a:r>
            <a:r>
              <a:rPr lang="en-US" baseline="0" dirty="0" err="1" smtClean="0"/>
              <a:t>numerics</a:t>
            </a:r>
            <a:r>
              <a:rPr lang="en-US" baseline="0" dirty="0" smtClean="0"/>
              <a:t>.</a:t>
            </a:r>
          </a:p>
          <a:p>
            <a:endParaRPr lang="en-US" baseline="0" dirty="0" smtClean="0"/>
          </a:p>
          <a:p>
            <a:r>
              <a:rPr lang="en-US" dirty="0" smtClean="0"/>
              <a:t>Small differences</a:t>
            </a:r>
            <a:r>
              <a:rPr lang="en-US" baseline="0" dirty="0" smtClean="0"/>
              <a:t> seen in hurricane and severe convection simulations likely related more to mesh configuration than </a:t>
            </a:r>
            <a:r>
              <a:rPr lang="en-US" baseline="0" dirty="0" err="1" smtClean="0"/>
              <a:t>dycore</a:t>
            </a:r>
            <a:r>
              <a:rPr lang="en-US" baseline="0" dirty="0" smtClean="0"/>
              <a:t> </a:t>
            </a:r>
            <a:r>
              <a:rPr lang="en-US" baseline="0" dirty="0" err="1" smtClean="0"/>
              <a:t>numerics</a:t>
            </a:r>
            <a:r>
              <a:rPr lang="en-US" baseline="0" dirty="0" smtClean="0"/>
              <a:t>.   No fundamental differences between </a:t>
            </a:r>
            <a:r>
              <a:rPr lang="en-US" baseline="0" dirty="0" err="1" smtClean="0"/>
              <a:t>dycores</a:t>
            </a:r>
            <a:r>
              <a:rPr lang="en-US" baseline="0" dirty="0" smtClean="0"/>
              <a:t> evident.</a:t>
            </a:r>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26</a:t>
            </a:fld>
            <a:endParaRPr lang="en-US"/>
          </a:p>
        </p:txBody>
      </p:sp>
    </p:spTree>
    <p:extLst>
      <p:ext uri="{BB962C8B-B14F-4D97-AF65-F5344CB8AC3E}">
        <p14:creationId xmlns:p14="http://schemas.microsoft.com/office/powerpoint/2010/main" val="106438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Criteria #6 was designed</a:t>
            </a:r>
            <a:r>
              <a:rPr lang="en-US" baseline="0" dirty="0" smtClean="0"/>
              <a:t> to assess </a:t>
            </a:r>
            <a:r>
              <a:rPr lang="en-US" dirty="0" err="1" smtClean="0"/>
              <a:t>dycore</a:t>
            </a:r>
            <a:r>
              <a:rPr lang="en-US" dirty="0" smtClean="0"/>
              <a:t> suitability</a:t>
            </a:r>
            <a:r>
              <a:rPr lang="en-US" baseline="0" dirty="0" smtClean="0"/>
              <a:t> for seasonal to </a:t>
            </a:r>
            <a:r>
              <a:rPr lang="en-US" baseline="0" dirty="0" err="1" smtClean="0"/>
              <a:t>interannual</a:t>
            </a:r>
            <a:r>
              <a:rPr lang="en-US" baseline="0" dirty="0" smtClean="0"/>
              <a:t> forecasting. To that end, we are conducting</a:t>
            </a:r>
            <a:r>
              <a:rPr lang="is-IS" baseline="0" dirty="0" smtClean="0"/>
              <a:t>…</a:t>
            </a:r>
          </a:p>
          <a:p>
            <a:endParaRPr lang="is-IS" baseline="0" dirty="0" smtClean="0"/>
          </a:p>
          <a:p>
            <a:r>
              <a:rPr lang="is-IS" baseline="0" dirty="0" smtClean="0"/>
              <a:t>Ultimately, the assessment will include evaluation of 90 day mean stats, time series of dry mass energy, and the detection of ‘grid imprint’.</a:t>
            </a:r>
          </a:p>
        </p:txBody>
      </p:sp>
      <p:sp>
        <p:nvSpPr>
          <p:cNvPr id="4" name="Slide Number Placeholder 3"/>
          <p:cNvSpPr>
            <a:spLocks noGrp="1"/>
          </p:cNvSpPr>
          <p:nvPr>
            <p:ph type="sldNum" sz="quarter" idx="10"/>
          </p:nvPr>
        </p:nvSpPr>
        <p:spPr/>
        <p:txBody>
          <a:bodyPr/>
          <a:lstStyle/>
          <a:p>
            <a:fld id="{A1F7BF66-56CA-4518-BCBA-BC02DED72C42}" type="slidenum">
              <a:rPr lang="en-US" smtClean="0"/>
              <a:t>27</a:t>
            </a:fld>
            <a:endParaRPr lang="en-US"/>
          </a:p>
        </p:txBody>
      </p:sp>
    </p:spTree>
    <p:extLst>
      <p:ext uri="{BB962C8B-B14F-4D97-AF65-F5344CB8AC3E}">
        <p14:creationId xmlns:p14="http://schemas.microsoft.com/office/powerpoint/2010/main" val="499334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solidFill>
                  <a:srgbClr val="000000"/>
                </a:solidFill>
                <a:ea typeface="Arial"/>
              </a:rPr>
              <a:t>90 day mean </a:t>
            </a:r>
            <a:r>
              <a:rPr lang="en-US" b="0" dirty="0" err="1" smtClean="0">
                <a:solidFill>
                  <a:srgbClr val="000000"/>
                </a:solidFill>
                <a:ea typeface="Arial"/>
              </a:rPr>
              <a:t>precip</a:t>
            </a:r>
            <a:r>
              <a:rPr lang="en-US" b="0" dirty="0" smtClean="0">
                <a:solidFill>
                  <a:srgbClr val="000000"/>
                </a:solidFill>
                <a:ea typeface="Arial"/>
              </a:rPr>
              <a:t>,</a:t>
            </a:r>
            <a:r>
              <a:rPr lang="en-US" b="0" baseline="0" dirty="0" smtClean="0">
                <a:solidFill>
                  <a:srgbClr val="000000"/>
                </a:solidFill>
                <a:ea typeface="Arial"/>
              </a:rPr>
              <a:t> compared to TRMM estimates.  Basic measure of the tropical climate under El Nino conditions.</a:t>
            </a:r>
          </a:p>
          <a:p>
            <a:endParaRPr lang="en-US" b="0" dirty="0" smtClean="0">
              <a:solidFill>
                <a:srgbClr val="000000"/>
              </a:solidFill>
              <a:ea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solidFill>
                  <a:srgbClr val="000000"/>
                </a:solidFill>
                <a:ea typeface="Arial"/>
              </a:rPr>
              <a:t>Both</a:t>
            </a:r>
            <a:r>
              <a:rPr lang="en-US" b="0" baseline="0" dirty="0" smtClean="0">
                <a:solidFill>
                  <a:srgbClr val="000000"/>
                </a:solidFill>
                <a:ea typeface="Arial"/>
              </a:rPr>
              <a:t> MPAS and FV3 produce a reasonable simulation of the </a:t>
            </a:r>
            <a:r>
              <a:rPr lang="en-US" b="0" baseline="0" dirty="0" err="1" smtClean="0">
                <a:solidFill>
                  <a:srgbClr val="000000"/>
                </a:solidFill>
                <a:ea typeface="Arial"/>
              </a:rPr>
              <a:t>precip</a:t>
            </a:r>
            <a:r>
              <a:rPr lang="en-US" b="0" baseline="0" dirty="0" smtClean="0">
                <a:solidFill>
                  <a:srgbClr val="000000"/>
                </a:solidFill>
                <a:ea typeface="Arial"/>
              </a:rPr>
              <a:t> field in the tropics.  Enhancement of </a:t>
            </a:r>
            <a:r>
              <a:rPr lang="en-US" b="0" baseline="0" dirty="0" err="1" smtClean="0">
                <a:solidFill>
                  <a:srgbClr val="000000"/>
                </a:solidFill>
                <a:ea typeface="Arial"/>
              </a:rPr>
              <a:t>precip</a:t>
            </a:r>
            <a:r>
              <a:rPr lang="en-US" b="0" baseline="0" dirty="0" smtClean="0">
                <a:solidFill>
                  <a:srgbClr val="000000"/>
                </a:solidFill>
                <a:ea typeface="Arial"/>
              </a:rPr>
              <a:t> in EPAC overdone in both models (but less so in MPAS), likely a GFS physics issue.  Global mean (50N-50S) is 3.26 mm/day for FV3, 3.33 mm/day for MPAS, 2.89 for TRMM.  Analysis is very preliminary, but no fundamental problems exposed in either </a:t>
            </a:r>
            <a:r>
              <a:rPr lang="en-US" b="0" baseline="0" dirty="0" err="1" smtClean="0">
                <a:solidFill>
                  <a:srgbClr val="000000"/>
                </a:solidFill>
                <a:ea typeface="Arial"/>
              </a:rPr>
              <a:t>dycore</a:t>
            </a:r>
            <a:r>
              <a:rPr lang="en-US" b="0" baseline="0" dirty="0" smtClean="0">
                <a:solidFill>
                  <a:srgbClr val="000000"/>
                </a:solidFill>
                <a:ea typeface="Arial"/>
              </a:rPr>
              <a:t> so far that would hamper application to SI forecasting.</a:t>
            </a:r>
            <a:endParaRPr lang="en-US" b="0" dirty="0" smtClean="0">
              <a:solidFill>
                <a:srgbClr val="000000"/>
              </a:solidFill>
              <a:ea typeface="Arial"/>
            </a:endParaRPr>
          </a:p>
          <a:p>
            <a:endParaRPr lang="en-US" b="0" dirty="0" smtClean="0">
              <a:solidFill>
                <a:srgbClr val="000000"/>
              </a:solidFill>
              <a:ea typeface="Arial"/>
            </a:endParaRPr>
          </a:p>
        </p:txBody>
      </p:sp>
      <p:sp>
        <p:nvSpPr>
          <p:cNvPr id="4" name="Slide Number Placeholder 3"/>
          <p:cNvSpPr>
            <a:spLocks noGrp="1"/>
          </p:cNvSpPr>
          <p:nvPr>
            <p:ph type="sldNum" sz="quarter" idx="10"/>
          </p:nvPr>
        </p:nvSpPr>
        <p:spPr/>
        <p:txBody>
          <a:bodyPr/>
          <a:lstStyle/>
          <a:p>
            <a:fld id="{A1F7BF66-56CA-4518-BCBA-BC02DED72C42}" type="slidenum">
              <a:rPr lang="en-US" smtClean="0"/>
              <a:t>28</a:t>
            </a:fld>
            <a:endParaRPr lang="en-US"/>
          </a:p>
        </p:txBody>
      </p:sp>
    </p:spTree>
    <p:extLst>
      <p:ext uri="{BB962C8B-B14F-4D97-AF65-F5344CB8AC3E}">
        <p14:creationId xmlns:p14="http://schemas.microsoft.com/office/powerpoint/2010/main" val="1919273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cycling DA test was included to assess both the work required to replace the spectral </a:t>
            </a:r>
            <a:r>
              <a:rPr lang="en-US" dirty="0" err="1" smtClean="0"/>
              <a:t>dycore</a:t>
            </a:r>
            <a:r>
              <a:rPr lang="en-US" dirty="0" smtClean="0"/>
              <a:t> in the GDAS, and to find out if any</a:t>
            </a:r>
            <a:r>
              <a:rPr lang="en-US" baseline="0" dirty="0" smtClean="0"/>
              <a:t> issues arise that did not show up when the models were initialized from the GFS analysis.</a:t>
            </a:r>
          </a:p>
          <a:p>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29</a:t>
            </a:fld>
            <a:endParaRPr lang="en-US"/>
          </a:p>
        </p:txBody>
      </p:sp>
    </p:spTree>
    <p:extLst>
      <p:ext uri="{BB962C8B-B14F-4D97-AF65-F5344CB8AC3E}">
        <p14:creationId xmlns:p14="http://schemas.microsoft.com/office/powerpoint/2010/main" val="2041212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FV3 actually performs better</a:t>
            </a:r>
            <a:r>
              <a:rPr lang="en-US" baseline="0" dirty="0" smtClean="0"/>
              <a:t> than GFS (consistent with higher effective resolution) – indicating that forecast skill should improve when initialized from it’s own cycling DA system.</a:t>
            </a:r>
          </a:p>
          <a:p>
            <a:r>
              <a:rPr lang="en-US" baseline="0" dirty="0" smtClean="0"/>
              <a:t>- Differences between FV3 and MPAS are consistent with differences in forecast skill in 10-d retro forecast tests.  </a:t>
            </a:r>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30</a:t>
            </a:fld>
            <a:endParaRPr lang="en-US"/>
          </a:p>
        </p:txBody>
      </p:sp>
    </p:spTree>
    <p:extLst>
      <p:ext uri="{BB962C8B-B14F-4D97-AF65-F5344CB8AC3E}">
        <p14:creationId xmlns:p14="http://schemas.microsoft.com/office/powerpoint/2010/main" val="1265070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MPAS TC structures in real-data forecasts look fine.  Issues</a:t>
            </a:r>
            <a:r>
              <a:rPr lang="en-US" baseline="0" dirty="0" smtClean="0"/>
              <a:t> noted in idealized testing.</a:t>
            </a:r>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31</a:t>
            </a:fld>
            <a:endParaRPr lang="en-US"/>
          </a:p>
        </p:txBody>
      </p:sp>
    </p:spTree>
    <p:extLst>
      <p:ext uri="{BB962C8B-B14F-4D97-AF65-F5344CB8AC3E}">
        <p14:creationId xmlns:p14="http://schemas.microsoft.com/office/powerpoint/2010/main" val="566788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 </a:t>
            </a:r>
            <a:r>
              <a:rPr lang="en-US" baseline="0" dirty="0" smtClean="0"/>
              <a:t> Assessment derived from EMC analysis</a:t>
            </a:r>
            <a:endParaRPr lang="en-US" dirty="0" smtClean="0"/>
          </a:p>
          <a:p>
            <a:pPr marL="174708" indent="-174708">
              <a:buFontTx/>
              <a:buChar char="-"/>
            </a:pPr>
            <a:r>
              <a:rPr lang="en-US" dirty="0" smtClean="0"/>
              <a:t>Costs include personnel</a:t>
            </a:r>
            <a:r>
              <a:rPr lang="en-US" baseline="0" dirty="0" smtClean="0"/>
              <a:t> and HPC to develop </a:t>
            </a:r>
            <a:r>
              <a:rPr lang="en-US" baseline="0" dirty="0" err="1" smtClean="0"/>
              <a:t>dycore</a:t>
            </a:r>
            <a:r>
              <a:rPr lang="en-US" baseline="0" dirty="0" smtClean="0"/>
              <a:t> for global applications</a:t>
            </a:r>
          </a:p>
          <a:p>
            <a:r>
              <a:rPr lang="en-US" baseline="0" dirty="0" smtClean="0"/>
              <a:t>-  Costs represent delta to that required for current GFS operations (will these meet cost targets?)</a:t>
            </a:r>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32</a:t>
            </a:fld>
            <a:endParaRPr lang="en-US"/>
          </a:p>
        </p:txBody>
      </p:sp>
    </p:spTree>
    <p:extLst>
      <p:ext uri="{BB962C8B-B14F-4D97-AF65-F5344CB8AC3E}">
        <p14:creationId xmlns:p14="http://schemas.microsoft.com/office/powerpoint/2010/main" val="3631505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33</a:t>
            </a:fld>
            <a:endParaRPr lang="en-US"/>
          </a:p>
        </p:txBody>
      </p:sp>
    </p:spTree>
    <p:extLst>
      <p:ext uri="{BB962C8B-B14F-4D97-AF65-F5344CB8AC3E}">
        <p14:creationId xmlns:p14="http://schemas.microsoft.com/office/powerpoint/2010/main" val="1541067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3</a:t>
            </a:fld>
            <a:endParaRPr lang="en-US"/>
          </a:p>
        </p:txBody>
      </p:sp>
    </p:spTree>
    <p:extLst>
      <p:ext uri="{BB962C8B-B14F-4D97-AF65-F5344CB8AC3E}">
        <p14:creationId xmlns:p14="http://schemas.microsoft.com/office/powerpoint/2010/main" val="427797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dirty="0"/>
              <a:t>FV3 Dynamic Core will satisfy development of NGGPS and serving NWS needs for global weather and climate applications.</a:t>
            </a:r>
          </a:p>
          <a:p>
            <a:pPr defTabSz="931774" eaLnBrk="0" fontAlgn="base" hangingPunct="0">
              <a:spcBef>
                <a:spcPct val="30000"/>
              </a:spcBef>
              <a:spcAft>
                <a:spcPct val="0"/>
              </a:spcAft>
              <a:defRPr/>
            </a:pPr>
            <a:endParaRPr lang="en-US" dirty="0"/>
          </a:p>
          <a:p>
            <a:pPr defTabSz="931774" eaLnBrk="0" fontAlgn="base" hangingPunct="0">
              <a:spcBef>
                <a:spcPct val="30000"/>
              </a:spcBef>
              <a:spcAft>
                <a:spcPct val="0"/>
              </a:spcAft>
              <a:defRPr/>
            </a:pPr>
            <a:r>
              <a:rPr lang="en-US" dirty="0"/>
              <a:t>Out of the box, FV3 produced skillful forecasts comparable to GFS.</a:t>
            </a:r>
          </a:p>
        </p:txBody>
      </p:sp>
      <p:sp>
        <p:nvSpPr>
          <p:cNvPr id="4" name="Slide Number Placeholder 3"/>
          <p:cNvSpPr>
            <a:spLocks noGrp="1"/>
          </p:cNvSpPr>
          <p:nvPr>
            <p:ph type="sldNum" sz="quarter" idx="10"/>
          </p:nvPr>
        </p:nvSpPr>
        <p:spPr/>
        <p:txBody>
          <a:bodyPr/>
          <a:lstStyle/>
          <a:p>
            <a:pPr>
              <a:defRPr/>
            </a:pPr>
            <a:fld id="{567F1CC4-39D2-40F3-A830-140FD469B33A}"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4083828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35</a:t>
            </a:fld>
            <a:endParaRPr lang="en-US" dirty="0">
              <a:solidFill>
                <a:prstClr val="black"/>
              </a:solidFill>
            </a:endParaRPr>
          </a:p>
        </p:txBody>
      </p:sp>
      <p:sp>
        <p:nvSpPr>
          <p:cNvPr id="6" name="Header Placeholder 5"/>
          <p:cNvSpPr>
            <a:spLocks noGrp="1"/>
          </p:cNvSpPr>
          <p:nvPr>
            <p:ph type="hdr" sz="quarter" idx="12"/>
          </p:nvPr>
        </p:nvSpPr>
        <p:spPr/>
        <p:txBody>
          <a:bodyPr/>
          <a:lstStyle/>
          <a:p>
            <a:pPr>
              <a:defRPr/>
            </a:pPr>
            <a:endParaRPr lang="en-US" dirty="0">
              <a:solidFill>
                <a:prstClr val="black"/>
              </a:solidFill>
            </a:endParaRPr>
          </a:p>
        </p:txBody>
      </p:sp>
    </p:spTree>
    <p:extLst>
      <p:ext uri="{BB962C8B-B14F-4D97-AF65-F5344CB8AC3E}">
        <p14:creationId xmlns:p14="http://schemas.microsoft.com/office/powerpoint/2010/main" val="1738092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36</a:t>
            </a:fld>
            <a:endParaRPr lang="en-US" dirty="0">
              <a:solidFill>
                <a:prstClr val="black"/>
              </a:solidFill>
            </a:endParaRPr>
          </a:p>
        </p:txBody>
      </p:sp>
      <p:sp>
        <p:nvSpPr>
          <p:cNvPr id="6" name="Header Placeholder 5"/>
          <p:cNvSpPr>
            <a:spLocks noGrp="1"/>
          </p:cNvSpPr>
          <p:nvPr>
            <p:ph type="hdr" sz="quarter" idx="12"/>
          </p:nvPr>
        </p:nvSpPr>
        <p:spPr/>
        <p:txBody>
          <a:bodyPr/>
          <a:lstStyle/>
          <a:p>
            <a:pPr>
              <a:defRPr/>
            </a:pPr>
            <a:endParaRPr lang="en-US" dirty="0">
              <a:solidFill>
                <a:prstClr val="black"/>
              </a:solidFill>
            </a:endParaRPr>
          </a:p>
        </p:txBody>
      </p:sp>
    </p:spTree>
    <p:extLst>
      <p:ext uri="{BB962C8B-B14F-4D97-AF65-F5344CB8AC3E}">
        <p14:creationId xmlns:p14="http://schemas.microsoft.com/office/powerpoint/2010/main" val="1738092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NCAR has unique experience and success in community modeling. Participation / development of community modeling a priority of NOAA.</a:t>
            </a:r>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37</a:t>
            </a:fld>
            <a:endParaRPr lang="en-US"/>
          </a:p>
        </p:txBody>
      </p:sp>
    </p:spTree>
    <p:extLst>
      <p:ext uri="{BB962C8B-B14F-4D97-AF65-F5344CB8AC3E}">
        <p14:creationId xmlns:p14="http://schemas.microsoft.com/office/powerpoint/2010/main" val="30237138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38</a:t>
            </a:fld>
            <a:endParaRPr lang="en-US"/>
          </a:p>
        </p:txBody>
      </p:sp>
    </p:spTree>
    <p:extLst>
      <p:ext uri="{BB962C8B-B14F-4D97-AF65-F5344CB8AC3E}">
        <p14:creationId xmlns:p14="http://schemas.microsoft.com/office/powerpoint/2010/main" val="19070269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39</a:t>
            </a:fld>
            <a:endParaRPr lang="en-US"/>
          </a:p>
        </p:txBody>
      </p:sp>
    </p:spTree>
    <p:extLst>
      <p:ext uri="{BB962C8B-B14F-4D97-AF65-F5344CB8AC3E}">
        <p14:creationId xmlns:p14="http://schemas.microsoft.com/office/powerpoint/2010/main" val="149417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40</a:t>
            </a:fld>
            <a:endParaRPr lang="en-US"/>
          </a:p>
        </p:txBody>
      </p:sp>
    </p:spTree>
    <p:extLst>
      <p:ext uri="{BB962C8B-B14F-4D97-AF65-F5344CB8AC3E}">
        <p14:creationId xmlns:p14="http://schemas.microsoft.com/office/powerpoint/2010/main" val="1629534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dirty="0"/>
              <a:t>FV3 Dynamic Core will satisfy development of NGGPS and serving NWS needs for global weather and climate applications.</a:t>
            </a:r>
          </a:p>
          <a:p>
            <a:pPr defTabSz="931774" eaLnBrk="0" fontAlgn="base" hangingPunct="0">
              <a:spcBef>
                <a:spcPct val="30000"/>
              </a:spcBef>
              <a:spcAft>
                <a:spcPct val="0"/>
              </a:spcAft>
              <a:defRPr/>
            </a:pPr>
            <a:endParaRPr lang="en-US" dirty="0"/>
          </a:p>
          <a:p>
            <a:pPr defTabSz="931774" eaLnBrk="0" fontAlgn="base" hangingPunct="0">
              <a:spcBef>
                <a:spcPct val="30000"/>
              </a:spcBef>
              <a:spcAft>
                <a:spcPct val="0"/>
              </a:spcAft>
              <a:defRPr/>
            </a:pPr>
            <a:r>
              <a:rPr lang="en-US" dirty="0"/>
              <a:t>Out of the box, FV3 produced skillful forecasts comparable to GFS.</a:t>
            </a:r>
          </a:p>
        </p:txBody>
      </p:sp>
      <p:sp>
        <p:nvSpPr>
          <p:cNvPr id="4" name="Slide Number Placeholder 3"/>
          <p:cNvSpPr>
            <a:spLocks noGrp="1"/>
          </p:cNvSpPr>
          <p:nvPr>
            <p:ph type="sldNum" sz="quarter" idx="10"/>
          </p:nvPr>
        </p:nvSpPr>
        <p:spPr/>
        <p:txBody>
          <a:bodyPr/>
          <a:lstStyle/>
          <a:p>
            <a:pPr>
              <a:defRPr/>
            </a:pPr>
            <a:fld id="{567F1CC4-39D2-40F3-A830-140FD469B33A}" type="slidenum">
              <a:rPr lang="en-US" smtClean="0"/>
              <a:pPr>
                <a:defRPr/>
              </a:pPr>
              <a:t>41</a:t>
            </a:fld>
            <a:endParaRPr lang="en-US"/>
          </a:p>
        </p:txBody>
      </p:sp>
    </p:spTree>
    <p:extLst>
      <p:ext uri="{BB962C8B-B14F-4D97-AF65-F5344CB8AC3E}">
        <p14:creationId xmlns:p14="http://schemas.microsoft.com/office/powerpoint/2010/main" val="4083828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Institutions</a:t>
            </a:r>
            <a:r>
              <a:rPr lang="en-US" baseline="0" dirty="0" smtClean="0"/>
              <a:t> using FV3 cores:</a:t>
            </a:r>
          </a:p>
          <a:p>
            <a:r>
              <a:rPr lang="en-US" dirty="0" smtClean="0"/>
              <a:t>1. GFDL: All atmosphere models developed since 2004 (including for NMME)</a:t>
            </a:r>
          </a:p>
          <a:p>
            <a:r>
              <a:rPr lang="en-US" dirty="0" smtClean="0"/>
              <a:t>2. Users of FLOR and </a:t>
            </a:r>
            <a:r>
              <a:rPr lang="en-US" dirty="0" err="1" smtClean="0"/>
              <a:t>HiFLOR</a:t>
            </a:r>
            <a:endParaRPr lang="en-US" dirty="0" smtClean="0"/>
          </a:p>
          <a:p>
            <a:r>
              <a:rPr lang="en-US" dirty="0" smtClean="0"/>
              <a:t>3. NCAR (CESM)</a:t>
            </a:r>
          </a:p>
          <a:p>
            <a:r>
              <a:rPr lang="en-US" dirty="0" smtClean="0"/>
              <a:t>4. NASA GSFC: GEOS-4 and GEOS-5</a:t>
            </a:r>
          </a:p>
          <a:p>
            <a:r>
              <a:rPr lang="en-US" dirty="0" smtClean="0"/>
              <a:t>5. NASA GISS: model E (cubed-sphere version)</a:t>
            </a:r>
          </a:p>
          <a:p>
            <a:r>
              <a:rPr lang="en-US" dirty="0" smtClean="0"/>
              <a:t>6. Harvard University (GEOS-</a:t>
            </a:r>
            <a:r>
              <a:rPr lang="en-US" dirty="0" err="1" smtClean="0"/>
              <a:t>Chem</a:t>
            </a:r>
            <a:r>
              <a:rPr lang="en-US" dirty="0" smtClean="0"/>
              <a:t>)</a:t>
            </a:r>
          </a:p>
          <a:p>
            <a:r>
              <a:rPr lang="en-US" dirty="0" smtClean="0"/>
              <a:t>7. Columbia University</a:t>
            </a:r>
          </a:p>
          <a:p>
            <a:r>
              <a:rPr lang="en-US" dirty="0" smtClean="0"/>
              <a:t>8. University of Washington (Dale </a:t>
            </a:r>
            <a:r>
              <a:rPr lang="en-US" dirty="0" err="1" smtClean="0"/>
              <a:t>Durran</a:t>
            </a:r>
            <a:r>
              <a:rPr lang="en-US" dirty="0" smtClean="0"/>
              <a:t>)</a:t>
            </a:r>
          </a:p>
          <a:p>
            <a:r>
              <a:rPr lang="en-US" dirty="0" smtClean="0"/>
              <a:t>9. Institute</a:t>
            </a:r>
            <a:r>
              <a:rPr lang="en-US" baseline="0" dirty="0" smtClean="0"/>
              <a:t> of Atmospheric Physics (I</a:t>
            </a:r>
            <a:r>
              <a:rPr lang="en-US" dirty="0" smtClean="0"/>
              <a:t>AP), Chinese Academy of Sciences (IPCC)</a:t>
            </a:r>
          </a:p>
          <a:p>
            <a:r>
              <a:rPr lang="en-US" dirty="0" smtClean="0"/>
              <a:t>10. ECHAM5, Germany (IPCC)</a:t>
            </a:r>
          </a:p>
          <a:p>
            <a:r>
              <a:rPr lang="en-US" dirty="0" smtClean="0"/>
              <a:t>11. MIROC, Japan (IPCC)</a:t>
            </a:r>
          </a:p>
          <a:p>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42</a:t>
            </a:fld>
            <a:endParaRPr lang="en-US"/>
          </a:p>
        </p:txBody>
      </p:sp>
    </p:spTree>
    <p:extLst>
      <p:ext uri="{BB962C8B-B14F-4D97-AF65-F5344CB8AC3E}">
        <p14:creationId xmlns:p14="http://schemas.microsoft.com/office/powerpoint/2010/main" val="16817567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43</a:t>
            </a:fld>
            <a:endParaRPr lang="en-US" dirty="0">
              <a:solidFill>
                <a:prstClr val="black"/>
              </a:solidFill>
            </a:endParaRPr>
          </a:p>
        </p:txBody>
      </p:sp>
      <p:sp>
        <p:nvSpPr>
          <p:cNvPr id="6" name="Header Placeholder 5"/>
          <p:cNvSpPr>
            <a:spLocks noGrp="1"/>
          </p:cNvSpPr>
          <p:nvPr>
            <p:ph type="hdr" sz="quarter" idx="12"/>
          </p:nvPr>
        </p:nvSpPr>
        <p:spPr/>
        <p:txBody>
          <a:bodyPr/>
          <a:lstStyle/>
          <a:p>
            <a:pPr>
              <a:defRPr/>
            </a:pPr>
            <a:endParaRPr lang="en-US" dirty="0">
              <a:solidFill>
                <a:prstClr val="black"/>
              </a:solidFill>
            </a:endParaRPr>
          </a:p>
        </p:txBody>
      </p:sp>
    </p:spTree>
    <p:extLst>
      <p:ext uri="{BB962C8B-B14F-4D97-AF65-F5344CB8AC3E}">
        <p14:creationId xmlns:p14="http://schemas.microsoft.com/office/powerpoint/2010/main" val="1738092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Slide</a:t>
            </a:r>
            <a:r>
              <a:rPr lang="en-US" baseline="0" dirty="0" smtClean="0"/>
              <a:t> 26 (KE spectra) supports rationale that semi-</a:t>
            </a:r>
            <a:r>
              <a:rPr lang="en-US" baseline="0" dirty="0" err="1" smtClean="0"/>
              <a:t>lagrangian</a:t>
            </a:r>
            <a:r>
              <a:rPr lang="en-US" baseline="0" dirty="0" smtClean="0"/>
              <a:t> spectral cores have significantly poorer effective resolution than competing cores, for same nominal resolution</a:t>
            </a:r>
          </a:p>
          <a:p>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4</a:t>
            </a:fld>
            <a:endParaRPr lang="en-US"/>
          </a:p>
        </p:txBody>
      </p:sp>
    </p:spTree>
    <p:extLst>
      <p:ext uri="{BB962C8B-B14F-4D97-AF65-F5344CB8AC3E}">
        <p14:creationId xmlns:p14="http://schemas.microsoft.com/office/powerpoint/2010/main" val="27252069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 Source:  26</a:t>
            </a:r>
            <a:r>
              <a:rPr lang="en-US" baseline="0" dirty="0" smtClean="0"/>
              <a:t> May 2016 SWPC (Rodney </a:t>
            </a:r>
            <a:r>
              <a:rPr lang="en-US" baseline="0" dirty="0" err="1" smtClean="0"/>
              <a:t>Viereck</a:t>
            </a:r>
            <a:r>
              <a:rPr lang="en-US" baseline="0" dirty="0" smtClean="0"/>
              <a:t>) email.  For criteria #1, each group submitted plans for implementing features in their </a:t>
            </a:r>
            <a:r>
              <a:rPr lang="en-US" baseline="0" dirty="0" err="1" smtClean="0"/>
              <a:t>dycores</a:t>
            </a:r>
            <a:r>
              <a:rPr lang="en-US" baseline="0" dirty="0" smtClean="0"/>
              <a:t> that will be needed to support whole atmosphere applications.  These plans were evaluated by SWPC and their feedback is summarized here.</a:t>
            </a:r>
            <a:endParaRPr lang="en-US"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567F1CC4-39D2-40F3-A830-140FD469B33A}" type="slidenum">
              <a:rPr lang="en-US" smtClean="0">
                <a:solidFill>
                  <a:prstClr val="black"/>
                </a:solidFill>
              </a:rPr>
              <a:pPr>
                <a:defRPr/>
              </a:pPr>
              <a:t>44</a:t>
            </a:fld>
            <a:endParaRPr lang="en-US">
              <a:solidFill>
                <a:prstClr val="black"/>
              </a:solidFill>
            </a:endParaRPr>
          </a:p>
        </p:txBody>
      </p:sp>
    </p:spTree>
    <p:extLst>
      <p:ext uri="{BB962C8B-B14F-4D97-AF65-F5344CB8AC3E}">
        <p14:creationId xmlns:p14="http://schemas.microsoft.com/office/powerpoint/2010/main" val="40405837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45</a:t>
            </a:fld>
            <a:endParaRPr lang="en-US"/>
          </a:p>
        </p:txBody>
      </p:sp>
    </p:spTree>
    <p:extLst>
      <p:ext uri="{BB962C8B-B14F-4D97-AF65-F5344CB8AC3E}">
        <p14:creationId xmlns:p14="http://schemas.microsoft.com/office/powerpoint/2010/main" val="7320972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A70189-5AB0-FE43-8640-D824270498A6}" type="slidenum">
              <a:rPr lang="en-US" smtClean="0"/>
              <a:t>46</a:t>
            </a:fld>
            <a:endParaRPr lang="en-US"/>
          </a:p>
        </p:txBody>
      </p:sp>
    </p:spTree>
    <p:extLst>
      <p:ext uri="{BB962C8B-B14F-4D97-AF65-F5344CB8AC3E}">
        <p14:creationId xmlns:p14="http://schemas.microsoft.com/office/powerpoint/2010/main" val="19721132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southern hemisphere, there</a:t>
            </a:r>
            <a:r>
              <a:rPr lang="en-US" baseline="0" dirty="0" smtClean="0"/>
              <a:t> should be no activity – so spurious motions associated with grid imprinting are easier to see.  The two ‘special’ points on the grid are highlighted.  Amplitudes are very small.  FV3 signal extends along cube edges away from corner.</a:t>
            </a:r>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47</a:t>
            </a:fld>
            <a:endParaRPr lang="en-US"/>
          </a:p>
        </p:txBody>
      </p:sp>
    </p:spTree>
    <p:extLst>
      <p:ext uri="{BB962C8B-B14F-4D97-AF65-F5344CB8AC3E}">
        <p14:creationId xmlns:p14="http://schemas.microsoft.com/office/powerpoint/2010/main" val="5709737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Signal is stationary and does not grow.</a:t>
            </a:r>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48</a:t>
            </a:fld>
            <a:endParaRPr lang="en-US"/>
          </a:p>
        </p:txBody>
      </p:sp>
    </p:spTree>
    <p:extLst>
      <p:ext uri="{BB962C8B-B14F-4D97-AF65-F5344CB8AC3E}">
        <p14:creationId xmlns:p14="http://schemas.microsoft.com/office/powerpoint/2010/main" val="1828318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growth of spurious small scale instability in</a:t>
            </a:r>
            <a:r>
              <a:rPr lang="en-US" baseline="0" dirty="0" smtClean="0"/>
              <a:t> MPAS solution.  Very shallow, not related to grid imprinting.  Larger scale expected </a:t>
            </a:r>
            <a:r>
              <a:rPr lang="en-US" baseline="0" dirty="0" err="1" smtClean="0"/>
              <a:t>baroclinic</a:t>
            </a:r>
            <a:r>
              <a:rPr lang="en-US" baseline="0" dirty="0" smtClean="0"/>
              <a:t> wave signal emerges in FV3 solution, also seen in MPAS solution.</a:t>
            </a:r>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49</a:t>
            </a:fld>
            <a:endParaRPr lang="en-US"/>
          </a:p>
        </p:txBody>
      </p:sp>
    </p:spTree>
    <p:extLst>
      <p:ext uri="{BB962C8B-B14F-4D97-AF65-F5344CB8AC3E}">
        <p14:creationId xmlns:p14="http://schemas.microsoft.com/office/powerpoint/2010/main" val="11686014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Vertical lines are 4dx and 8dx.</a:t>
            </a:r>
            <a:r>
              <a:rPr lang="en-US" baseline="0" dirty="0" smtClean="0"/>
              <a:t>  Horizontal lines are -3 and -5/3.</a:t>
            </a:r>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50</a:t>
            </a:fld>
            <a:endParaRPr lang="en-US"/>
          </a:p>
        </p:txBody>
      </p:sp>
    </p:spTree>
    <p:extLst>
      <p:ext uri="{BB962C8B-B14F-4D97-AF65-F5344CB8AC3E}">
        <p14:creationId xmlns:p14="http://schemas.microsoft.com/office/powerpoint/2010/main" val="19906393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51</a:t>
            </a:fld>
            <a:endParaRPr lang="en-US"/>
          </a:p>
        </p:txBody>
      </p:sp>
    </p:spTree>
    <p:extLst>
      <p:ext uri="{BB962C8B-B14F-4D97-AF65-F5344CB8AC3E}">
        <p14:creationId xmlns:p14="http://schemas.microsoft.com/office/powerpoint/2010/main" val="14249864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52</a:t>
            </a:fld>
            <a:endParaRPr lang="en-US"/>
          </a:p>
        </p:txBody>
      </p:sp>
    </p:spTree>
    <p:extLst>
      <p:ext uri="{BB962C8B-B14F-4D97-AF65-F5344CB8AC3E}">
        <p14:creationId xmlns:p14="http://schemas.microsoft.com/office/powerpoint/2010/main" val="3089450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53</a:t>
            </a:fld>
            <a:endParaRPr lang="en-US"/>
          </a:p>
        </p:txBody>
      </p:sp>
    </p:spTree>
    <p:extLst>
      <p:ext uri="{BB962C8B-B14F-4D97-AF65-F5344CB8AC3E}">
        <p14:creationId xmlns:p14="http://schemas.microsoft.com/office/powerpoint/2010/main" val="1009129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8</a:t>
            </a:fld>
            <a:endParaRPr lang="en-US"/>
          </a:p>
        </p:txBody>
      </p:sp>
    </p:spTree>
    <p:extLst>
      <p:ext uri="{BB962C8B-B14F-4D97-AF65-F5344CB8AC3E}">
        <p14:creationId xmlns:p14="http://schemas.microsoft.com/office/powerpoint/2010/main" val="19070269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54</a:t>
            </a:fld>
            <a:endParaRPr lang="en-US"/>
          </a:p>
        </p:txBody>
      </p:sp>
    </p:spTree>
    <p:extLst>
      <p:ext uri="{BB962C8B-B14F-4D97-AF65-F5344CB8AC3E}">
        <p14:creationId xmlns:p14="http://schemas.microsoft.com/office/powerpoint/2010/main" val="17627596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55</a:t>
            </a:fld>
            <a:endParaRPr lang="en-US"/>
          </a:p>
        </p:txBody>
      </p:sp>
    </p:spTree>
    <p:extLst>
      <p:ext uri="{BB962C8B-B14F-4D97-AF65-F5344CB8AC3E}">
        <p14:creationId xmlns:p14="http://schemas.microsoft.com/office/powerpoint/2010/main" val="164216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56</a:t>
            </a:fld>
            <a:endParaRPr lang="en-US"/>
          </a:p>
        </p:txBody>
      </p:sp>
    </p:spTree>
    <p:extLst>
      <p:ext uri="{BB962C8B-B14F-4D97-AF65-F5344CB8AC3E}">
        <p14:creationId xmlns:p14="http://schemas.microsoft.com/office/powerpoint/2010/main" val="11212521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FV3</a:t>
            </a:r>
            <a:r>
              <a:rPr lang="en-US" baseline="0" dirty="0" smtClean="0"/>
              <a:t> is a nest, MPAS is a telescoping mesh with highest resolution in center.  FV3 nest resolution is quasi-uniform (with slightly higher resolution near nest corners, lower resolution in center of nest).</a:t>
            </a:r>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57</a:t>
            </a:fld>
            <a:endParaRPr lang="en-US"/>
          </a:p>
        </p:txBody>
      </p:sp>
    </p:spTree>
    <p:extLst>
      <p:ext uri="{BB962C8B-B14F-4D97-AF65-F5344CB8AC3E}">
        <p14:creationId xmlns:p14="http://schemas.microsoft.com/office/powerpoint/2010/main" val="17508079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58</a:t>
            </a:fld>
            <a:endParaRPr lang="en-US"/>
          </a:p>
        </p:txBody>
      </p:sp>
    </p:spTree>
    <p:extLst>
      <p:ext uri="{BB962C8B-B14F-4D97-AF65-F5344CB8AC3E}">
        <p14:creationId xmlns:p14="http://schemas.microsoft.com/office/powerpoint/2010/main" val="7156641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59</a:t>
            </a:fld>
            <a:endParaRPr lang="en-US"/>
          </a:p>
        </p:txBody>
      </p:sp>
    </p:spTree>
    <p:extLst>
      <p:ext uri="{BB962C8B-B14F-4D97-AF65-F5344CB8AC3E}">
        <p14:creationId xmlns:p14="http://schemas.microsoft.com/office/powerpoint/2010/main" val="1111932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idealized TC test, based on the DCMIP 2012 specification, could</a:t>
            </a:r>
            <a:r>
              <a:rPr lang="en-US" baseline="0" dirty="0" smtClean="0"/>
              <a:t> not be run on the reduced radius sphere, so the horizontal resolution is coarser (13km)</a:t>
            </a:r>
            <a:r>
              <a:rPr lang="en-US" dirty="0" smtClean="0"/>
              <a:t>.   Here is the solution at day 6</a:t>
            </a:r>
            <a:r>
              <a:rPr lang="en-US" baseline="0" dirty="0" smtClean="0"/>
              <a:t> for MPAS and FV3, showing the MSLP and vertical velocity.  </a:t>
            </a:r>
          </a:p>
          <a:p>
            <a:endParaRPr lang="en-US" baseline="0" dirty="0" smtClean="0"/>
          </a:p>
          <a:p>
            <a:r>
              <a:rPr lang="en-US" dirty="0" smtClean="0"/>
              <a:t>Since MPAS TC</a:t>
            </a:r>
            <a:r>
              <a:rPr lang="en-US" baseline="0" dirty="0" smtClean="0"/>
              <a:t> structures did not have this issue in real data forecasts, it is likely that this is an artifact of the simple physics configuration and not a fundamentally related to </a:t>
            </a:r>
            <a:r>
              <a:rPr lang="en-US" baseline="0" dirty="0" err="1" smtClean="0"/>
              <a:t>dycore</a:t>
            </a:r>
            <a:r>
              <a:rPr lang="en-US" baseline="0" dirty="0" smtClean="0"/>
              <a:t> </a:t>
            </a:r>
            <a:r>
              <a:rPr lang="en-US" baseline="0" dirty="0" err="1" smtClean="0"/>
              <a:t>numerics</a:t>
            </a:r>
            <a:r>
              <a:rPr lang="en-US" baseline="0" dirty="0" smtClean="0"/>
              <a:t>.  </a:t>
            </a:r>
            <a:r>
              <a:rPr lang="en-US" baseline="0" smtClean="0"/>
              <a:t>Simple physics PBL may be quite sensitive to placement of 1</a:t>
            </a:r>
            <a:r>
              <a:rPr lang="en-US" baseline="30000" smtClean="0"/>
              <a:t>st</a:t>
            </a:r>
            <a:r>
              <a:rPr lang="en-US" baseline="0" smtClean="0"/>
              <a:t> vertical level.</a:t>
            </a:r>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60</a:t>
            </a:fld>
            <a:endParaRPr lang="en-US"/>
          </a:p>
        </p:txBody>
      </p:sp>
    </p:spTree>
    <p:extLst>
      <p:ext uri="{BB962C8B-B14F-4D97-AF65-F5344CB8AC3E}">
        <p14:creationId xmlns:p14="http://schemas.microsoft.com/office/powerpoint/2010/main" val="2768422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DCMIP idealized TC test. Color-filled field is vertical velocity, solid contours are MSLP. </a:t>
            </a:r>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61</a:t>
            </a:fld>
            <a:endParaRPr lang="en-US"/>
          </a:p>
        </p:txBody>
      </p:sp>
    </p:spTree>
    <p:extLst>
      <p:ext uri="{BB962C8B-B14F-4D97-AF65-F5344CB8AC3E}">
        <p14:creationId xmlns:p14="http://schemas.microsoft.com/office/powerpoint/2010/main" val="17848647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62</a:t>
            </a:fld>
            <a:endParaRPr lang="en-US"/>
          </a:p>
        </p:txBody>
      </p:sp>
    </p:spTree>
    <p:extLst>
      <p:ext uri="{BB962C8B-B14F-4D97-AF65-F5344CB8AC3E}">
        <p14:creationId xmlns:p14="http://schemas.microsoft.com/office/powerpoint/2010/main" val="5148689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Contours</a:t>
            </a:r>
            <a:r>
              <a:rPr lang="en-US" baseline="0" dirty="0" smtClean="0"/>
              <a:t> saturate at 50mm (higher values show up as white).  More </a:t>
            </a:r>
            <a:r>
              <a:rPr lang="en-US" baseline="0" dirty="0" err="1" smtClean="0"/>
              <a:t>precip</a:t>
            </a:r>
            <a:r>
              <a:rPr lang="en-US" baseline="0" dirty="0" smtClean="0"/>
              <a:t> in MPAS.</a:t>
            </a:r>
            <a:endParaRPr lang="en-US" dirty="0"/>
          </a:p>
        </p:txBody>
      </p:sp>
      <p:sp>
        <p:nvSpPr>
          <p:cNvPr id="4" name="Slide Number Placeholder 3"/>
          <p:cNvSpPr>
            <a:spLocks noGrp="1"/>
          </p:cNvSpPr>
          <p:nvPr>
            <p:ph type="sldNum" sz="quarter" idx="10"/>
          </p:nvPr>
        </p:nvSpPr>
        <p:spPr/>
        <p:txBody>
          <a:bodyPr/>
          <a:lstStyle/>
          <a:p>
            <a:fld id="{25CF9596-F6B2-6C45-8DBE-8853C05B123D}" type="slidenum">
              <a:rPr lang="en-US" smtClean="0"/>
              <a:t>63</a:t>
            </a:fld>
            <a:endParaRPr lang="en-US"/>
          </a:p>
        </p:txBody>
      </p:sp>
    </p:spTree>
    <p:extLst>
      <p:ext uri="{BB962C8B-B14F-4D97-AF65-F5344CB8AC3E}">
        <p14:creationId xmlns:p14="http://schemas.microsoft.com/office/powerpoint/2010/main" val="2023475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9</a:t>
            </a:fld>
            <a:endParaRPr lang="en-US"/>
          </a:p>
        </p:txBody>
      </p:sp>
    </p:spTree>
    <p:extLst>
      <p:ext uri="{BB962C8B-B14F-4D97-AF65-F5344CB8AC3E}">
        <p14:creationId xmlns:p14="http://schemas.microsoft.com/office/powerpoint/2010/main" val="8593880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F9596-F6B2-6C45-8DBE-8853C05B123D}" type="slidenum">
              <a:rPr lang="en-US" smtClean="0"/>
              <a:t>64</a:t>
            </a:fld>
            <a:endParaRPr lang="en-US"/>
          </a:p>
        </p:txBody>
      </p:sp>
    </p:spTree>
    <p:extLst>
      <p:ext uri="{BB962C8B-B14F-4D97-AF65-F5344CB8AC3E}">
        <p14:creationId xmlns:p14="http://schemas.microsoft.com/office/powerpoint/2010/main" val="14692861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Grid imprinting</a:t>
            </a:r>
            <a:r>
              <a:rPr lang="en-US" baseline="0" dirty="0" smtClean="0"/>
              <a:t> signal at 50 km resolution larger in FV3</a:t>
            </a:r>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66</a:t>
            </a:fld>
            <a:endParaRPr lang="en-US"/>
          </a:p>
        </p:txBody>
      </p:sp>
    </p:spTree>
    <p:extLst>
      <p:ext uri="{BB962C8B-B14F-4D97-AF65-F5344CB8AC3E}">
        <p14:creationId xmlns:p14="http://schemas.microsoft.com/office/powerpoint/2010/main" val="1633037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F7BF66-56CA-4518-BCBA-BC02DED72C42}" type="slidenum">
              <a:rPr lang="en-US" smtClean="0"/>
              <a:t>69</a:t>
            </a:fld>
            <a:endParaRPr lang="en-US"/>
          </a:p>
        </p:txBody>
      </p:sp>
    </p:spTree>
    <p:extLst>
      <p:ext uri="{BB962C8B-B14F-4D97-AF65-F5344CB8AC3E}">
        <p14:creationId xmlns:p14="http://schemas.microsoft.com/office/powerpoint/2010/main" val="18521935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Criteria</a:t>
            </a:r>
            <a:r>
              <a:rPr lang="en-US" baseline="0" dirty="0" smtClean="0"/>
              <a:t> #10 involves an assessment of the resources required to implement either </a:t>
            </a:r>
            <a:r>
              <a:rPr lang="en-US" baseline="0" dirty="0" err="1" smtClean="0"/>
              <a:t>dycore</a:t>
            </a:r>
            <a:r>
              <a:rPr lang="en-US" baseline="0" dirty="0" smtClean="0"/>
              <a:t> as a replacement for the spectral </a:t>
            </a:r>
            <a:r>
              <a:rPr lang="en-US" baseline="0" dirty="0" err="1" smtClean="0"/>
              <a:t>dycore</a:t>
            </a:r>
            <a:r>
              <a:rPr lang="en-US" baseline="0" dirty="0" smtClean="0"/>
              <a:t> in the GFS.  Here is EMC’s estimate of the manpower and computational resources needed over the next 3-4 years.  The computational resource numbers are based directly on the benchmark performance tests (criteria #4), and show that FV3 would require a 28% increase in HPC to replace the GFS at the same nominal resolution, but MPAS would require almost a factor of 3 increase in operational computing (unless further efficiency improvements are made)..  EMC estimates that MPAS will require about 50% more manpower – this mainly reflects the added work needed to improve the forecast skill and DA performance, and to improve the computational efficiency.</a:t>
            </a:r>
          </a:p>
          <a:p>
            <a:endParaRPr lang="en-US" dirty="0" smtClean="0"/>
          </a:p>
          <a:p>
            <a:r>
              <a:rPr lang="en-US" dirty="0" smtClean="0"/>
              <a:t>- Availability of computational resources will require development/testing of FV3 in two parallel streams while MPAS would require three parallel streams</a:t>
            </a:r>
            <a:endParaRPr lang="en-US" dirty="0"/>
          </a:p>
        </p:txBody>
      </p:sp>
      <p:sp>
        <p:nvSpPr>
          <p:cNvPr id="4" name="Slide Number Placeholder 3"/>
          <p:cNvSpPr>
            <a:spLocks noGrp="1"/>
          </p:cNvSpPr>
          <p:nvPr>
            <p:ph type="sldNum" sz="quarter" idx="10"/>
          </p:nvPr>
        </p:nvSpPr>
        <p:spPr/>
        <p:txBody>
          <a:bodyPr/>
          <a:lstStyle/>
          <a:p>
            <a:pPr>
              <a:defRPr/>
            </a:pPr>
            <a:fld id="{567F1CC4-39D2-40F3-A830-140FD469B33A}" type="slidenum">
              <a:rPr lang="en-US" smtClean="0">
                <a:solidFill>
                  <a:prstClr val="black"/>
                </a:solidFill>
              </a:rPr>
              <a:pPr>
                <a:defRPr/>
              </a:pPr>
              <a:t>70</a:t>
            </a:fld>
            <a:endParaRPr lang="en-US">
              <a:solidFill>
                <a:prstClr val="black"/>
              </a:solidFill>
            </a:endParaRPr>
          </a:p>
        </p:txBody>
      </p:sp>
    </p:spTree>
    <p:extLst>
      <p:ext uri="{BB962C8B-B14F-4D97-AF65-F5344CB8AC3E}">
        <p14:creationId xmlns:p14="http://schemas.microsoft.com/office/powerpoint/2010/main" val="40405837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71</a:t>
            </a:fld>
            <a:endParaRPr lang="en-US" dirty="0">
              <a:solidFill>
                <a:prstClr val="black"/>
              </a:solidFill>
            </a:endParaRPr>
          </a:p>
        </p:txBody>
      </p:sp>
      <p:sp>
        <p:nvSpPr>
          <p:cNvPr id="6" name="Header Placeholder 5"/>
          <p:cNvSpPr>
            <a:spLocks noGrp="1"/>
          </p:cNvSpPr>
          <p:nvPr>
            <p:ph type="hdr" sz="quarter" idx="12"/>
          </p:nvPr>
        </p:nvSpPr>
        <p:spPr/>
        <p:txBody>
          <a:bodyPr/>
          <a:lstStyle/>
          <a:p>
            <a:pPr>
              <a:defRPr/>
            </a:pPr>
            <a:endParaRPr lang="en-US" dirty="0">
              <a:solidFill>
                <a:prstClr val="black"/>
              </a:solidFill>
            </a:endParaRPr>
          </a:p>
        </p:txBody>
      </p:sp>
    </p:spTree>
    <p:extLst>
      <p:ext uri="{BB962C8B-B14F-4D97-AF65-F5344CB8AC3E}">
        <p14:creationId xmlns:p14="http://schemas.microsoft.com/office/powerpoint/2010/main" val="14618511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72</a:t>
            </a:fld>
            <a:endParaRPr lang="en-US"/>
          </a:p>
        </p:txBody>
      </p:sp>
    </p:spTree>
    <p:extLst>
      <p:ext uri="{BB962C8B-B14F-4D97-AF65-F5344CB8AC3E}">
        <p14:creationId xmlns:p14="http://schemas.microsoft.com/office/powerpoint/2010/main" val="11907784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73</a:t>
            </a:fld>
            <a:endParaRPr lang="en-US" dirty="0">
              <a:solidFill>
                <a:prstClr val="black"/>
              </a:solidFill>
            </a:endParaRPr>
          </a:p>
        </p:txBody>
      </p:sp>
    </p:spTree>
    <p:extLst>
      <p:ext uri="{BB962C8B-B14F-4D97-AF65-F5344CB8AC3E}">
        <p14:creationId xmlns:p14="http://schemas.microsoft.com/office/powerpoint/2010/main" val="6804930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74</a:t>
            </a:fld>
            <a:endParaRPr lang="en-US"/>
          </a:p>
        </p:txBody>
      </p:sp>
    </p:spTree>
    <p:extLst>
      <p:ext uri="{BB962C8B-B14F-4D97-AF65-F5344CB8AC3E}">
        <p14:creationId xmlns:p14="http://schemas.microsoft.com/office/powerpoint/2010/main" val="10135716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75</a:t>
            </a:fld>
            <a:endParaRPr lang="en-US"/>
          </a:p>
        </p:txBody>
      </p:sp>
    </p:spTree>
    <p:extLst>
      <p:ext uri="{BB962C8B-B14F-4D97-AF65-F5344CB8AC3E}">
        <p14:creationId xmlns:p14="http://schemas.microsoft.com/office/powerpoint/2010/main" val="12587528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76</a:t>
            </a:fld>
            <a:endParaRPr lang="en-US"/>
          </a:p>
        </p:txBody>
      </p:sp>
    </p:spTree>
    <p:extLst>
      <p:ext uri="{BB962C8B-B14F-4D97-AF65-F5344CB8AC3E}">
        <p14:creationId xmlns:p14="http://schemas.microsoft.com/office/powerpoint/2010/main" val="998230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srgbClr val="000000"/>
                </a:solidFill>
              </a:rPr>
              <a:pPr>
                <a:defRPr/>
              </a:pPr>
              <a:t>10</a:t>
            </a:fld>
            <a:endParaRPr lang="en-US" dirty="0">
              <a:solidFill>
                <a:srgbClr val="000000"/>
              </a:solidFill>
            </a:endParaRPr>
          </a:p>
        </p:txBody>
      </p:sp>
    </p:spTree>
    <p:extLst>
      <p:ext uri="{BB962C8B-B14F-4D97-AF65-F5344CB8AC3E}">
        <p14:creationId xmlns:p14="http://schemas.microsoft.com/office/powerpoint/2010/main" val="17717896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77</a:t>
            </a:fld>
            <a:endParaRPr lang="en-US"/>
          </a:p>
        </p:txBody>
      </p:sp>
    </p:spTree>
    <p:extLst>
      <p:ext uri="{BB962C8B-B14F-4D97-AF65-F5344CB8AC3E}">
        <p14:creationId xmlns:p14="http://schemas.microsoft.com/office/powerpoint/2010/main" val="11220657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78</a:t>
            </a:fld>
            <a:endParaRPr lang="en-US"/>
          </a:p>
        </p:txBody>
      </p:sp>
    </p:spTree>
    <p:extLst>
      <p:ext uri="{BB962C8B-B14F-4D97-AF65-F5344CB8AC3E}">
        <p14:creationId xmlns:p14="http://schemas.microsoft.com/office/powerpoint/2010/main" val="15047861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79</a:t>
            </a:fld>
            <a:endParaRPr lang="en-US"/>
          </a:p>
        </p:txBody>
      </p:sp>
    </p:spTree>
    <p:extLst>
      <p:ext uri="{BB962C8B-B14F-4D97-AF65-F5344CB8AC3E}">
        <p14:creationId xmlns:p14="http://schemas.microsoft.com/office/powerpoint/2010/main" val="265678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80</a:t>
            </a:fld>
            <a:endParaRPr lang="en-US"/>
          </a:p>
        </p:txBody>
      </p:sp>
    </p:spTree>
    <p:extLst>
      <p:ext uri="{BB962C8B-B14F-4D97-AF65-F5344CB8AC3E}">
        <p14:creationId xmlns:p14="http://schemas.microsoft.com/office/powerpoint/2010/main" val="19959668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81</a:t>
            </a:fld>
            <a:endParaRPr lang="en-US"/>
          </a:p>
        </p:txBody>
      </p:sp>
    </p:spTree>
    <p:extLst>
      <p:ext uri="{BB962C8B-B14F-4D97-AF65-F5344CB8AC3E}">
        <p14:creationId xmlns:p14="http://schemas.microsoft.com/office/powerpoint/2010/main" val="3736217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82</a:t>
            </a:fld>
            <a:endParaRPr lang="en-US"/>
          </a:p>
        </p:txBody>
      </p:sp>
    </p:spTree>
    <p:extLst>
      <p:ext uri="{BB962C8B-B14F-4D97-AF65-F5344CB8AC3E}">
        <p14:creationId xmlns:p14="http://schemas.microsoft.com/office/powerpoint/2010/main" val="2178289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83</a:t>
            </a:fld>
            <a:endParaRPr lang="en-US"/>
          </a:p>
        </p:txBody>
      </p:sp>
    </p:spTree>
    <p:extLst>
      <p:ext uri="{BB962C8B-B14F-4D97-AF65-F5344CB8AC3E}">
        <p14:creationId xmlns:p14="http://schemas.microsoft.com/office/powerpoint/2010/main" val="17384231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F6E63-064C-D642-9E5C-03857DADEB17}"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31012676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F6E63-064C-D642-9E5C-03857DADEB17}"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31012676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86</a:t>
            </a:fld>
            <a:endParaRPr lang="en-US"/>
          </a:p>
        </p:txBody>
      </p:sp>
    </p:spTree>
    <p:extLst>
      <p:ext uri="{BB962C8B-B14F-4D97-AF65-F5344CB8AC3E}">
        <p14:creationId xmlns:p14="http://schemas.microsoft.com/office/powerpoint/2010/main" val="1162192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12</a:t>
            </a:fld>
            <a:endParaRPr lang="en-US"/>
          </a:p>
        </p:txBody>
      </p:sp>
    </p:spTree>
    <p:extLst>
      <p:ext uri="{BB962C8B-B14F-4D97-AF65-F5344CB8AC3E}">
        <p14:creationId xmlns:p14="http://schemas.microsoft.com/office/powerpoint/2010/main" val="2077944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NEPTUNE is the only model using the deep atmosphere equations.</a:t>
            </a:r>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87</a:t>
            </a:fld>
            <a:endParaRPr lang="en-US" dirty="0">
              <a:solidFill>
                <a:prstClr val="black"/>
              </a:solidFill>
            </a:endParaRPr>
          </a:p>
        </p:txBody>
      </p:sp>
    </p:spTree>
    <p:extLst>
      <p:ext uri="{BB962C8B-B14F-4D97-AF65-F5344CB8AC3E}">
        <p14:creationId xmlns:p14="http://schemas.microsoft.com/office/powerpoint/2010/main" val="27067597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88</a:t>
            </a:fld>
            <a:endParaRPr lang="en-US"/>
          </a:p>
        </p:txBody>
      </p:sp>
    </p:spTree>
    <p:extLst>
      <p:ext uri="{BB962C8B-B14F-4D97-AF65-F5344CB8AC3E}">
        <p14:creationId xmlns:p14="http://schemas.microsoft.com/office/powerpoint/2010/main" val="16028048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89</a:t>
            </a:fld>
            <a:endParaRPr lang="en-US"/>
          </a:p>
        </p:txBody>
      </p:sp>
    </p:spTree>
    <p:extLst>
      <p:ext uri="{BB962C8B-B14F-4D97-AF65-F5344CB8AC3E}">
        <p14:creationId xmlns:p14="http://schemas.microsoft.com/office/powerpoint/2010/main" val="3067501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90</a:t>
            </a:fld>
            <a:endParaRPr lang="en-US"/>
          </a:p>
        </p:txBody>
      </p:sp>
    </p:spTree>
    <p:extLst>
      <p:ext uri="{BB962C8B-B14F-4D97-AF65-F5344CB8AC3E}">
        <p14:creationId xmlns:p14="http://schemas.microsoft.com/office/powerpoint/2010/main" val="158972414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91</a:t>
            </a:fld>
            <a:endParaRPr lang="en-US"/>
          </a:p>
        </p:txBody>
      </p:sp>
    </p:spTree>
    <p:extLst>
      <p:ext uri="{BB962C8B-B14F-4D97-AF65-F5344CB8AC3E}">
        <p14:creationId xmlns:p14="http://schemas.microsoft.com/office/powerpoint/2010/main" val="16496358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92</a:t>
            </a:fld>
            <a:endParaRPr lang="en-US" dirty="0">
              <a:solidFill>
                <a:prstClr val="black"/>
              </a:solidFill>
            </a:endParaRPr>
          </a:p>
        </p:txBody>
      </p:sp>
    </p:spTree>
    <p:extLst>
      <p:ext uri="{BB962C8B-B14F-4D97-AF65-F5344CB8AC3E}">
        <p14:creationId xmlns:p14="http://schemas.microsoft.com/office/powerpoint/2010/main" val="10340782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93</a:t>
            </a:fld>
            <a:endParaRPr lang="en-US" dirty="0">
              <a:solidFill>
                <a:prstClr val="black"/>
              </a:solidFill>
            </a:endParaRPr>
          </a:p>
        </p:txBody>
      </p:sp>
    </p:spTree>
    <p:extLst>
      <p:ext uri="{BB962C8B-B14F-4D97-AF65-F5344CB8AC3E}">
        <p14:creationId xmlns:p14="http://schemas.microsoft.com/office/powerpoint/2010/main" val="103407824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94</a:t>
            </a:fld>
            <a:endParaRPr lang="en-US"/>
          </a:p>
        </p:txBody>
      </p:sp>
    </p:spTree>
    <p:extLst>
      <p:ext uri="{BB962C8B-B14F-4D97-AF65-F5344CB8AC3E}">
        <p14:creationId xmlns:p14="http://schemas.microsoft.com/office/powerpoint/2010/main" val="141636919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95</a:t>
            </a:fld>
            <a:endParaRPr lang="en-US"/>
          </a:p>
        </p:txBody>
      </p:sp>
    </p:spTree>
    <p:extLst>
      <p:ext uri="{BB962C8B-B14F-4D97-AF65-F5344CB8AC3E}">
        <p14:creationId xmlns:p14="http://schemas.microsoft.com/office/powerpoint/2010/main" val="608669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96</a:t>
            </a:fld>
            <a:endParaRPr lang="en-US" dirty="0">
              <a:solidFill>
                <a:prstClr val="black"/>
              </a:solidFill>
            </a:endParaRPr>
          </a:p>
        </p:txBody>
      </p:sp>
    </p:spTree>
    <p:extLst>
      <p:ext uri="{BB962C8B-B14F-4D97-AF65-F5344CB8AC3E}">
        <p14:creationId xmlns:p14="http://schemas.microsoft.com/office/powerpoint/2010/main" val="1034078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Here’s a list of the</a:t>
            </a:r>
            <a:r>
              <a:rPr lang="en-US" baseline="0" dirty="0" smtClean="0"/>
              <a:t> ten testing and evaluation criteria included in the test plan.  1,7,8 and 10 involve self-reporting, the rest involve running model tests. </a:t>
            </a:r>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12857726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97</a:t>
            </a:fld>
            <a:endParaRPr lang="en-US" dirty="0">
              <a:solidFill>
                <a:prstClr val="black"/>
              </a:solidFill>
            </a:endParaRPr>
          </a:p>
        </p:txBody>
      </p:sp>
    </p:spTree>
    <p:extLst>
      <p:ext uri="{BB962C8B-B14F-4D97-AF65-F5344CB8AC3E}">
        <p14:creationId xmlns:p14="http://schemas.microsoft.com/office/powerpoint/2010/main" val="10340782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98</a:t>
            </a:fld>
            <a:endParaRPr lang="en-US" dirty="0">
              <a:solidFill>
                <a:prstClr val="black"/>
              </a:solidFill>
            </a:endParaRPr>
          </a:p>
        </p:txBody>
      </p:sp>
      <p:sp>
        <p:nvSpPr>
          <p:cNvPr id="6" name="Header Placeholder 5"/>
          <p:cNvSpPr>
            <a:spLocks noGrp="1"/>
          </p:cNvSpPr>
          <p:nvPr>
            <p:ph type="hdr" sz="quarter" idx="12"/>
          </p:nvPr>
        </p:nvSpPr>
        <p:spPr/>
        <p:txBody>
          <a:bodyPr/>
          <a:lstStyle/>
          <a:p>
            <a:pPr>
              <a:defRPr/>
            </a:pPr>
            <a:endParaRPr lang="en-US" dirty="0">
              <a:solidFill>
                <a:prstClr val="black"/>
              </a:solidFill>
            </a:endParaRPr>
          </a:p>
        </p:txBody>
      </p:sp>
    </p:spTree>
    <p:extLst>
      <p:ext uri="{BB962C8B-B14F-4D97-AF65-F5344CB8AC3E}">
        <p14:creationId xmlns:p14="http://schemas.microsoft.com/office/powerpoint/2010/main" val="17380923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E9B0F-D6ED-4236-91FF-7D0BCA417BC0}" type="slidenum">
              <a:rPr lang="en-US" smtClean="0"/>
              <a:t>99</a:t>
            </a:fld>
            <a:endParaRPr lang="en-US"/>
          </a:p>
        </p:txBody>
      </p:sp>
    </p:spTree>
    <p:extLst>
      <p:ext uri="{BB962C8B-B14F-4D97-AF65-F5344CB8AC3E}">
        <p14:creationId xmlns:p14="http://schemas.microsoft.com/office/powerpoint/2010/main" val="8800395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charset="0"/>
              <a:buChar char="•"/>
            </a:pPr>
            <a:r>
              <a:rPr lang="en-US" dirty="0" smtClean="0"/>
              <a:t>GMTB does not work in isolation. It is a testbed connected to NCEP (EMC/NCO) and to</a:t>
            </a:r>
            <a:r>
              <a:rPr lang="en-US" baseline="0" dirty="0" smtClean="0"/>
              <a:t> the community.</a:t>
            </a:r>
          </a:p>
          <a:p>
            <a:pPr marL="174708" indent="-174708">
              <a:buFont typeface="Arial" charset="0"/>
              <a:buChar char="•"/>
            </a:pPr>
            <a:r>
              <a:rPr lang="en-US" baseline="0" dirty="0" smtClean="0"/>
              <a:t>In addition to working on the software aspects of CCPP/Driver, GMTB has other functions</a:t>
            </a:r>
          </a:p>
          <a:p>
            <a:pPr marL="640594" lvl="1" indent="-174708">
              <a:buFont typeface="Arial" charset="0"/>
              <a:buChar char="•"/>
            </a:pPr>
            <a:r>
              <a:rPr lang="en-US" baseline="0" dirty="0" smtClean="0"/>
              <a:t>Code management: a process for developers to contribute innovations (R2O)</a:t>
            </a:r>
          </a:p>
          <a:p>
            <a:pPr marL="640594" lvl="1" indent="-174708">
              <a:buFont typeface="Arial" charset="0"/>
              <a:buChar char="•"/>
            </a:pPr>
            <a:r>
              <a:rPr lang="en-US" baseline="0" dirty="0" smtClean="0"/>
              <a:t>Software requirements and coding standards for CCPP/Driver</a:t>
            </a:r>
          </a:p>
          <a:p>
            <a:pPr marL="640594" lvl="1" indent="-174708">
              <a:buFont typeface="Arial" charset="0"/>
              <a:buChar char="•"/>
            </a:pPr>
            <a:r>
              <a:rPr lang="en-US" baseline="0" dirty="0" smtClean="0"/>
              <a:t>Supporting developers</a:t>
            </a:r>
          </a:p>
          <a:p>
            <a:pPr marL="640594" lvl="1" indent="-174708">
              <a:buFont typeface="Arial" charset="0"/>
              <a:buChar char="•"/>
            </a:pPr>
            <a:r>
              <a:rPr lang="en-US" baseline="0" dirty="0" smtClean="0"/>
              <a:t>Providing a Physics Testbed for hierarchical testing of parameterizations</a:t>
            </a:r>
          </a:p>
          <a:p>
            <a:pPr marL="640594" lvl="1" indent="-174708">
              <a:buFont typeface="Arial" charset="0"/>
              <a:buChar char="•"/>
            </a:pPr>
            <a:r>
              <a:rPr lang="en-US" baseline="0" dirty="0" smtClean="0"/>
              <a:t>Community liaison (workshops etc.)</a:t>
            </a:r>
          </a:p>
          <a:p>
            <a:pPr marL="640594" lvl="1" indent="-174708">
              <a:buFont typeface="Arial" charset="0"/>
              <a:buChar char="•"/>
            </a:pPr>
            <a:r>
              <a:rPr lang="en-US" baseline="0" dirty="0" smtClean="0"/>
              <a:t>Comprehensive testing</a:t>
            </a:r>
            <a:endParaRPr lang="en-US" dirty="0"/>
          </a:p>
        </p:txBody>
      </p:sp>
      <p:sp>
        <p:nvSpPr>
          <p:cNvPr id="4" name="Slide Number Placeholder 3"/>
          <p:cNvSpPr>
            <a:spLocks noGrp="1"/>
          </p:cNvSpPr>
          <p:nvPr>
            <p:ph type="sldNum" sz="quarter" idx="10"/>
          </p:nvPr>
        </p:nvSpPr>
        <p:spPr/>
        <p:txBody>
          <a:bodyPr/>
          <a:lstStyle/>
          <a:p>
            <a:fld id="{C1697DA8-578C-2E42-B831-512E3328F30E}" type="slidenum">
              <a:rPr lang="en-US" smtClean="0">
                <a:solidFill>
                  <a:prstClr val="black"/>
                </a:solidFill>
              </a:rPr>
              <a:pPr/>
              <a:t>100</a:t>
            </a:fld>
            <a:endParaRPr lang="en-US" dirty="0">
              <a:solidFill>
                <a:prstClr val="black"/>
              </a:solidFill>
            </a:endParaRPr>
          </a:p>
        </p:txBody>
      </p:sp>
    </p:spTree>
    <p:extLst>
      <p:ext uri="{BB962C8B-B14F-4D97-AF65-F5344CB8AC3E}">
        <p14:creationId xmlns:p14="http://schemas.microsoft.com/office/powerpoint/2010/main" val="17856226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101</a:t>
            </a:fld>
            <a:endParaRPr lang="en-US" dirty="0">
              <a:solidFill>
                <a:prstClr val="black"/>
              </a:solidFill>
            </a:endParaRPr>
          </a:p>
        </p:txBody>
      </p:sp>
    </p:spTree>
    <p:extLst>
      <p:ext uri="{BB962C8B-B14F-4D97-AF65-F5344CB8AC3E}">
        <p14:creationId xmlns:p14="http://schemas.microsoft.com/office/powerpoint/2010/main" val="10340782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102</a:t>
            </a:fld>
            <a:endParaRPr lang="en-US" dirty="0">
              <a:solidFill>
                <a:prstClr val="black"/>
              </a:solidFill>
            </a:endParaRPr>
          </a:p>
        </p:txBody>
      </p:sp>
    </p:spTree>
    <p:extLst>
      <p:ext uri="{BB962C8B-B14F-4D97-AF65-F5344CB8AC3E}">
        <p14:creationId xmlns:p14="http://schemas.microsoft.com/office/powerpoint/2010/main" val="10340782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a:defRPr/>
            </a:pPr>
            <a:fld id="{B64A9682-A6A5-4578-975D-1A201A40B4E2}" type="slidenum">
              <a:rPr lang="en-US" smtClean="0">
                <a:solidFill>
                  <a:prstClr val="black"/>
                </a:solidFill>
              </a:rPr>
              <a:pPr>
                <a:defRPr/>
              </a:pPr>
              <a:t>103</a:t>
            </a:fld>
            <a:endParaRPr lang="en-US" dirty="0">
              <a:solidFill>
                <a:prstClr val="black"/>
              </a:solidFill>
            </a:endParaRPr>
          </a:p>
        </p:txBody>
      </p:sp>
      <p:sp>
        <p:nvSpPr>
          <p:cNvPr id="6" name="Header Placeholder 5"/>
          <p:cNvSpPr>
            <a:spLocks noGrp="1"/>
          </p:cNvSpPr>
          <p:nvPr>
            <p:ph type="hdr" sz="quarter" idx="12"/>
          </p:nvPr>
        </p:nvSpPr>
        <p:spPr/>
        <p:txBody>
          <a:bodyPr/>
          <a:lstStyle/>
          <a:p>
            <a:pPr>
              <a:defRPr/>
            </a:pPr>
            <a:endParaRPr lang="en-US" dirty="0">
              <a:solidFill>
                <a:prstClr val="black"/>
              </a:solidFill>
            </a:endParaRPr>
          </a:p>
        </p:txBody>
      </p:sp>
    </p:spTree>
    <p:extLst>
      <p:ext uri="{BB962C8B-B14F-4D97-AF65-F5344CB8AC3E}">
        <p14:creationId xmlns:p14="http://schemas.microsoft.com/office/powerpoint/2010/main" val="17380923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7BF66-56CA-4518-BCBA-BC02DED72C42}" type="slidenum">
              <a:rPr lang="en-US" smtClean="0"/>
              <a:t>104</a:t>
            </a:fld>
            <a:endParaRPr lang="en-US"/>
          </a:p>
        </p:txBody>
      </p:sp>
    </p:spTree>
    <p:extLst>
      <p:ext uri="{BB962C8B-B14F-4D97-AF65-F5344CB8AC3E}">
        <p14:creationId xmlns:p14="http://schemas.microsoft.com/office/powerpoint/2010/main" val="78918411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CCPP </a:t>
            </a:r>
            <a:endParaRPr lang="en-US" dirty="0"/>
          </a:p>
        </p:txBody>
      </p:sp>
      <p:sp>
        <p:nvSpPr>
          <p:cNvPr id="4" name="Slide Number Placeholder 3"/>
          <p:cNvSpPr>
            <a:spLocks noGrp="1"/>
          </p:cNvSpPr>
          <p:nvPr>
            <p:ph type="sldNum" sz="quarter" idx="10"/>
          </p:nvPr>
        </p:nvSpPr>
        <p:spPr/>
        <p:txBody>
          <a:bodyPr/>
          <a:lstStyle/>
          <a:p>
            <a:fld id="{C1697DA8-578C-2E42-B831-512E3328F30E}" type="slidenum">
              <a:rPr lang="en-US" smtClean="0">
                <a:solidFill>
                  <a:prstClr val="black"/>
                </a:solidFill>
              </a:rPr>
              <a:pPr/>
              <a:t>105</a:t>
            </a:fld>
            <a:endParaRPr lang="en-US" dirty="0">
              <a:solidFill>
                <a:prstClr val="black"/>
              </a:solidFill>
            </a:endParaRPr>
          </a:p>
        </p:txBody>
      </p:sp>
    </p:spTree>
    <p:extLst>
      <p:ext uri="{BB962C8B-B14F-4D97-AF65-F5344CB8AC3E}">
        <p14:creationId xmlns:p14="http://schemas.microsoft.com/office/powerpoint/2010/main" val="31885220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697DA8-578C-2E42-B831-512E3328F30E}" type="slidenum">
              <a:rPr lang="en-US" smtClean="0">
                <a:solidFill>
                  <a:prstClr val="black"/>
                </a:solidFill>
              </a:rPr>
              <a:pPr/>
              <a:t>106</a:t>
            </a:fld>
            <a:endParaRPr lang="en-US" dirty="0">
              <a:solidFill>
                <a:prstClr val="black"/>
              </a:solidFill>
            </a:endParaRPr>
          </a:p>
        </p:txBody>
      </p:sp>
    </p:spTree>
    <p:extLst>
      <p:ext uri="{BB962C8B-B14F-4D97-AF65-F5344CB8AC3E}">
        <p14:creationId xmlns:p14="http://schemas.microsoft.com/office/powerpoint/2010/main" val="207925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07F51C9-E225-48DB-9233-AAF1B0667BB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29392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6" name="Rectangle 6"/>
          <p:cNvSpPr>
            <a:spLocks noGrp="1" noChangeArrowheads="1"/>
          </p:cNvSpPr>
          <p:nvPr>
            <p:ph type="sldNum" sz="quarter" idx="12"/>
          </p:nvPr>
        </p:nvSpPr>
        <p:spPr/>
        <p:txBody>
          <a:bodyPr/>
          <a:lstStyle>
            <a:lvl1pPr>
              <a:defRPr/>
            </a:lvl1pPr>
          </a:lstStyle>
          <a:p>
            <a:pPr>
              <a:defRPr/>
            </a:pPr>
            <a:fld id="{1CFB74C1-972E-4A02-9EE6-2110F7B2380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96314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6248400" cy="8683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524000"/>
            <a:ext cx="4038600" cy="4602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038600" cy="4602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7" name="Rectangle 6"/>
          <p:cNvSpPr>
            <a:spLocks noGrp="1" noChangeArrowheads="1"/>
          </p:cNvSpPr>
          <p:nvPr>
            <p:ph type="sldNum" sz="quarter" idx="12"/>
          </p:nvPr>
        </p:nvSpPr>
        <p:spPr/>
        <p:txBody>
          <a:bodyPr/>
          <a:lstStyle>
            <a:lvl1pPr>
              <a:defRPr/>
            </a:lvl1pPr>
          </a:lstStyle>
          <a:p>
            <a:pPr>
              <a:defRPr/>
            </a:pPr>
            <a:fld id="{3CAE1E96-0B50-451A-9882-6E12AF8DEB0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8110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6248400" cy="8683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524000"/>
            <a:ext cx="8229600" cy="4602163"/>
          </a:xfrm>
        </p:spPr>
        <p:txBody>
          <a:bodyPr/>
          <a:lstStyle/>
          <a:p>
            <a:pPr lvl="0"/>
            <a:endParaRPr lang="en-US" noProof="0" dirty="0" smtClean="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6" name="Rectangle 6"/>
          <p:cNvSpPr>
            <a:spLocks noGrp="1" noChangeArrowheads="1"/>
          </p:cNvSpPr>
          <p:nvPr>
            <p:ph type="sldNum" sz="quarter" idx="12"/>
          </p:nvPr>
        </p:nvSpPr>
        <p:spPr/>
        <p:txBody>
          <a:bodyPr/>
          <a:lstStyle>
            <a:lvl1pPr>
              <a:defRPr/>
            </a:lvl1pPr>
          </a:lstStyle>
          <a:p>
            <a:pPr>
              <a:defRPr/>
            </a:pPr>
            <a:fld id="{33E7237F-5185-4AD7-A4D5-64FF6084A2A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65192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07F51C9-E225-48DB-9233-AAF1B0667BB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19907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a:lstStyle>
            <a:lvl1pPr algn="ctr" rtl="0" eaLnBrk="1" fontAlgn="base" hangingPunct="1">
              <a:spcBef>
                <a:spcPct val="0"/>
              </a:spcBef>
              <a:spcAft>
                <a:spcPct val="0"/>
              </a:spcAft>
              <a:defRPr lang="en-US" sz="3600">
                <a:solidFill>
                  <a:schemeClr val="tx2"/>
                </a:solidFill>
                <a:latin typeface="+mj-lt"/>
                <a:ea typeface="+mj-ea"/>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C49F029-5841-4128-8E4B-DCDF861FA2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3642289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6" name="Rectangle 6"/>
          <p:cNvSpPr>
            <a:spLocks noGrp="1" noChangeArrowheads="1"/>
          </p:cNvSpPr>
          <p:nvPr>
            <p:ph type="sldNum" sz="quarter" idx="12"/>
          </p:nvPr>
        </p:nvSpPr>
        <p:spPr/>
        <p:txBody>
          <a:bodyPr/>
          <a:lstStyle>
            <a:lvl1pPr>
              <a:defRPr/>
            </a:lvl1pPr>
          </a:lstStyle>
          <a:p>
            <a:pPr>
              <a:defRPr/>
            </a:pPr>
            <a:fld id="{E9DF9EB2-DACE-4663-8B25-093A1D5A2B5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09231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9" name="Rectangle 6"/>
          <p:cNvSpPr>
            <a:spLocks noGrp="1" noChangeArrowheads="1"/>
          </p:cNvSpPr>
          <p:nvPr>
            <p:ph type="sldNum" sz="quarter" idx="12"/>
          </p:nvPr>
        </p:nvSpPr>
        <p:spPr/>
        <p:txBody>
          <a:bodyPr/>
          <a:lstStyle>
            <a:lvl1pPr>
              <a:defRPr/>
            </a:lvl1pPr>
          </a:lstStyle>
          <a:p>
            <a:pPr>
              <a:defRPr/>
            </a:pPr>
            <a:fld id="{BC228532-B750-4020-831A-005AFC402F7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79969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5" name="Rectangle 6"/>
          <p:cNvSpPr>
            <a:spLocks noGrp="1" noChangeArrowheads="1"/>
          </p:cNvSpPr>
          <p:nvPr>
            <p:ph type="sldNum" sz="quarter" idx="12"/>
          </p:nvPr>
        </p:nvSpPr>
        <p:spPr/>
        <p:txBody>
          <a:bodyPr/>
          <a:lstStyle>
            <a:lvl1pPr>
              <a:defRPr/>
            </a:lvl1pPr>
          </a:lstStyle>
          <a:p>
            <a:pPr>
              <a:defRPr/>
            </a:pPr>
            <a:fld id="{70DC93CF-DD55-4FF8-8C9B-A6328BFF500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15433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4" name="Rectangle 6"/>
          <p:cNvSpPr>
            <a:spLocks noGrp="1" noChangeArrowheads="1"/>
          </p:cNvSpPr>
          <p:nvPr>
            <p:ph type="sldNum" sz="quarter" idx="12"/>
          </p:nvPr>
        </p:nvSpPr>
        <p:spPr/>
        <p:txBody>
          <a:bodyPr/>
          <a:lstStyle>
            <a:lvl1pPr>
              <a:defRPr/>
            </a:lvl1pPr>
          </a:lstStyle>
          <a:p>
            <a:pPr>
              <a:defRPr/>
            </a:pPr>
            <a:fld id="{000D514B-F3EB-43A0-B54A-3FCC8ECB57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47773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7" name="Rectangle 6"/>
          <p:cNvSpPr>
            <a:spLocks noGrp="1" noChangeArrowheads="1"/>
          </p:cNvSpPr>
          <p:nvPr>
            <p:ph type="sldNum" sz="quarter" idx="12"/>
          </p:nvPr>
        </p:nvSpPr>
        <p:spPr/>
        <p:txBody>
          <a:bodyPr/>
          <a:lstStyle>
            <a:lvl1pPr>
              <a:defRPr/>
            </a:lvl1pPr>
          </a:lstStyle>
          <a:p>
            <a:pPr>
              <a:defRPr/>
            </a:pPr>
            <a:fld id="{F05555B6-92C6-40E4-BC98-5293275FB03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64825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a:lstStyle>
            <a:lvl1pPr algn="ctr" rtl="0" eaLnBrk="1" fontAlgn="base" hangingPunct="1">
              <a:spcBef>
                <a:spcPct val="0"/>
              </a:spcBef>
              <a:spcAft>
                <a:spcPct val="0"/>
              </a:spcAft>
              <a:defRPr lang="en-US" sz="3600">
                <a:solidFill>
                  <a:schemeClr val="tx2"/>
                </a:solidFill>
                <a:latin typeface="+mj-lt"/>
                <a:ea typeface="+mj-ea"/>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C49F029-5841-4128-8E4B-DCDF861FA2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4925009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7" name="Rectangle 6"/>
          <p:cNvSpPr>
            <a:spLocks noGrp="1" noChangeArrowheads="1"/>
          </p:cNvSpPr>
          <p:nvPr>
            <p:ph type="sldNum" sz="quarter" idx="12"/>
          </p:nvPr>
        </p:nvSpPr>
        <p:spPr/>
        <p:txBody>
          <a:bodyPr/>
          <a:lstStyle>
            <a:lvl1pPr>
              <a:defRPr/>
            </a:lvl1pPr>
          </a:lstStyle>
          <a:p>
            <a:pPr>
              <a:defRPr/>
            </a:pPr>
            <a:fld id="{DDB85668-B5D0-4F47-B9D7-8DCE823EC0A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9940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6" name="Rectangle 6"/>
          <p:cNvSpPr>
            <a:spLocks noGrp="1" noChangeArrowheads="1"/>
          </p:cNvSpPr>
          <p:nvPr>
            <p:ph type="sldNum" sz="quarter" idx="12"/>
          </p:nvPr>
        </p:nvSpPr>
        <p:spPr/>
        <p:txBody>
          <a:bodyPr/>
          <a:lstStyle>
            <a:lvl1pPr>
              <a:defRPr/>
            </a:lvl1pPr>
          </a:lstStyle>
          <a:p>
            <a:pPr>
              <a:defRPr/>
            </a:pPr>
            <a:fld id="{C73A20BD-A845-420F-961C-33248B3B7C4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280197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6" name="Rectangle 6"/>
          <p:cNvSpPr>
            <a:spLocks noGrp="1" noChangeArrowheads="1"/>
          </p:cNvSpPr>
          <p:nvPr>
            <p:ph type="sldNum" sz="quarter" idx="12"/>
          </p:nvPr>
        </p:nvSpPr>
        <p:spPr/>
        <p:txBody>
          <a:bodyPr/>
          <a:lstStyle>
            <a:lvl1pPr>
              <a:defRPr/>
            </a:lvl1pPr>
          </a:lstStyle>
          <a:p>
            <a:pPr>
              <a:defRPr/>
            </a:pPr>
            <a:fld id="{1CFB74C1-972E-4A02-9EE6-2110F7B2380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15217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6248400" cy="8683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524000"/>
            <a:ext cx="4038600" cy="4602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038600" cy="4602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7" name="Rectangle 6"/>
          <p:cNvSpPr>
            <a:spLocks noGrp="1" noChangeArrowheads="1"/>
          </p:cNvSpPr>
          <p:nvPr>
            <p:ph type="sldNum" sz="quarter" idx="12"/>
          </p:nvPr>
        </p:nvSpPr>
        <p:spPr/>
        <p:txBody>
          <a:bodyPr/>
          <a:lstStyle>
            <a:lvl1pPr>
              <a:defRPr/>
            </a:lvl1pPr>
          </a:lstStyle>
          <a:p>
            <a:pPr>
              <a:defRPr/>
            </a:pPr>
            <a:fld id="{3CAE1E96-0B50-451A-9882-6E12AF8DEB0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571947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6248400" cy="8683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524000"/>
            <a:ext cx="8229600" cy="4602163"/>
          </a:xfrm>
        </p:spPr>
        <p:txBody>
          <a:bodyPr/>
          <a:lstStyle/>
          <a:p>
            <a:pPr lvl="0"/>
            <a:endParaRPr lang="en-US" noProof="0" dirty="0" smtClean="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6" name="Rectangle 6"/>
          <p:cNvSpPr>
            <a:spLocks noGrp="1" noChangeArrowheads="1"/>
          </p:cNvSpPr>
          <p:nvPr>
            <p:ph type="sldNum" sz="quarter" idx="12"/>
          </p:nvPr>
        </p:nvSpPr>
        <p:spPr/>
        <p:txBody>
          <a:bodyPr/>
          <a:lstStyle>
            <a:lvl1pPr>
              <a:defRPr/>
            </a:lvl1pPr>
          </a:lstStyle>
          <a:p>
            <a:pPr>
              <a:defRPr/>
            </a:pPr>
            <a:fld id="{33E7237F-5185-4AD7-A4D5-64FF6084A2A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80076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07F51C9-E225-48DB-9233-AAF1B0667BB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77295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a:lstStyle>
            <a:lvl1pPr algn="ctr" rtl="0" eaLnBrk="1" fontAlgn="base" hangingPunct="1">
              <a:spcBef>
                <a:spcPct val="0"/>
              </a:spcBef>
              <a:spcAft>
                <a:spcPct val="0"/>
              </a:spcAft>
              <a:defRPr lang="en-US" sz="3600">
                <a:solidFill>
                  <a:schemeClr val="tx2"/>
                </a:solidFill>
                <a:latin typeface="+mj-lt"/>
                <a:ea typeface="+mj-ea"/>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C49F029-5841-4128-8E4B-DCDF861FA2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6676574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6" name="Rectangle 6"/>
          <p:cNvSpPr>
            <a:spLocks noGrp="1" noChangeArrowheads="1"/>
          </p:cNvSpPr>
          <p:nvPr>
            <p:ph type="sldNum" sz="quarter" idx="12"/>
          </p:nvPr>
        </p:nvSpPr>
        <p:spPr/>
        <p:txBody>
          <a:bodyPr/>
          <a:lstStyle>
            <a:lvl1pPr>
              <a:defRPr/>
            </a:lvl1pPr>
          </a:lstStyle>
          <a:p>
            <a:pPr>
              <a:defRPr/>
            </a:pPr>
            <a:fld id="{E9DF9EB2-DACE-4663-8B25-093A1D5A2B5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239639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9" name="Rectangle 6"/>
          <p:cNvSpPr>
            <a:spLocks noGrp="1" noChangeArrowheads="1"/>
          </p:cNvSpPr>
          <p:nvPr>
            <p:ph type="sldNum" sz="quarter" idx="12"/>
          </p:nvPr>
        </p:nvSpPr>
        <p:spPr/>
        <p:txBody>
          <a:bodyPr/>
          <a:lstStyle>
            <a:lvl1pPr>
              <a:defRPr/>
            </a:lvl1pPr>
          </a:lstStyle>
          <a:p>
            <a:pPr>
              <a:defRPr/>
            </a:pPr>
            <a:fld id="{BC228532-B750-4020-831A-005AFC402F7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225966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5" name="Rectangle 6"/>
          <p:cNvSpPr>
            <a:spLocks noGrp="1" noChangeArrowheads="1"/>
          </p:cNvSpPr>
          <p:nvPr>
            <p:ph type="sldNum" sz="quarter" idx="12"/>
          </p:nvPr>
        </p:nvSpPr>
        <p:spPr/>
        <p:txBody>
          <a:bodyPr/>
          <a:lstStyle>
            <a:lvl1pPr>
              <a:defRPr/>
            </a:lvl1pPr>
          </a:lstStyle>
          <a:p>
            <a:pPr>
              <a:defRPr/>
            </a:pPr>
            <a:fld id="{70DC93CF-DD55-4FF8-8C9B-A6328BFF500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68692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6" name="Rectangle 6"/>
          <p:cNvSpPr>
            <a:spLocks noGrp="1" noChangeArrowheads="1"/>
          </p:cNvSpPr>
          <p:nvPr>
            <p:ph type="sldNum" sz="quarter" idx="12"/>
          </p:nvPr>
        </p:nvSpPr>
        <p:spPr/>
        <p:txBody>
          <a:bodyPr/>
          <a:lstStyle>
            <a:lvl1pPr>
              <a:defRPr/>
            </a:lvl1pPr>
          </a:lstStyle>
          <a:p>
            <a:pPr>
              <a:defRPr/>
            </a:pPr>
            <a:fld id="{E9DF9EB2-DACE-4663-8B25-093A1D5A2B5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471099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4" name="Rectangle 6"/>
          <p:cNvSpPr>
            <a:spLocks noGrp="1" noChangeArrowheads="1"/>
          </p:cNvSpPr>
          <p:nvPr>
            <p:ph type="sldNum" sz="quarter" idx="12"/>
          </p:nvPr>
        </p:nvSpPr>
        <p:spPr/>
        <p:txBody>
          <a:bodyPr/>
          <a:lstStyle>
            <a:lvl1pPr>
              <a:defRPr/>
            </a:lvl1pPr>
          </a:lstStyle>
          <a:p>
            <a:pPr>
              <a:defRPr/>
            </a:pPr>
            <a:fld id="{000D514B-F3EB-43A0-B54A-3FCC8ECB57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152537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7" name="Rectangle 6"/>
          <p:cNvSpPr>
            <a:spLocks noGrp="1" noChangeArrowheads="1"/>
          </p:cNvSpPr>
          <p:nvPr>
            <p:ph type="sldNum" sz="quarter" idx="12"/>
          </p:nvPr>
        </p:nvSpPr>
        <p:spPr/>
        <p:txBody>
          <a:bodyPr/>
          <a:lstStyle>
            <a:lvl1pPr>
              <a:defRPr/>
            </a:lvl1pPr>
          </a:lstStyle>
          <a:p>
            <a:pPr>
              <a:defRPr/>
            </a:pPr>
            <a:fld id="{F05555B6-92C6-40E4-BC98-5293275FB03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55189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7" name="Rectangle 6"/>
          <p:cNvSpPr>
            <a:spLocks noGrp="1" noChangeArrowheads="1"/>
          </p:cNvSpPr>
          <p:nvPr>
            <p:ph type="sldNum" sz="quarter" idx="12"/>
          </p:nvPr>
        </p:nvSpPr>
        <p:spPr/>
        <p:txBody>
          <a:bodyPr/>
          <a:lstStyle>
            <a:lvl1pPr>
              <a:defRPr/>
            </a:lvl1pPr>
          </a:lstStyle>
          <a:p>
            <a:pPr>
              <a:defRPr/>
            </a:pPr>
            <a:fld id="{DDB85668-B5D0-4F47-B9D7-8DCE823EC0A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38268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6" name="Rectangle 6"/>
          <p:cNvSpPr>
            <a:spLocks noGrp="1" noChangeArrowheads="1"/>
          </p:cNvSpPr>
          <p:nvPr>
            <p:ph type="sldNum" sz="quarter" idx="12"/>
          </p:nvPr>
        </p:nvSpPr>
        <p:spPr/>
        <p:txBody>
          <a:bodyPr/>
          <a:lstStyle>
            <a:lvl1pPr>
              <a:defRPr/>
            </a:lvl1pPr>
          </a:lstStyle>
          <a:p>
            <a:pPr>
              <a:defRPr/>
            </a:pPr>
            <a:fld id="{C73A20BD-A845-420F-961C-33248B3B7C4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45655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6" name="Rectangle 6"/>
          <p:cNvSpPr>
            <a:spLocks noGrp="1" noChangeArrowheads="1"/>
          </p:cNvSpPr>
          <p:nvPr>
            <p:ph type="sldNum" sz="quarter" idx="12"/>
          </p:nvPr>
        </p:nvSpPr>
        <p:spPr/>
        <p:txBody>
          <a:bodyPr/>
          <a:lstStyle>
            <a:lvl1pPr>
              <a:defRPr/>
            </a:lvl1pPr>
          </a:lstStyle>
          <a:p>
            <a:pPr>
              <a:defRPr/>
            </a:pPr>
            <a:fld id="{1CFB74C1-972E-4A02-9EE6-2110F7B2380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611538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6248400" cy="8683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524000"/>
            <a:ext cx="4038600" cy="4602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038600" cy="4602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7" name="Rectangle 6"/>
          <p:cNvSpPr>
            <a:spLocks noGrp="1" noChangeArrowheads="1"/>
          </p:cNvSpPr>
          <p:nvPr>
            <p:ph type="sldNum" sz="quarter" idx="12"/>
          </p:nvPr>
        </p:nvSpPr>
        <p:spPr/>
        <p:txBody>
          <a:bodyPr/>
          <a:lstStyle>
            <a:lvl1pPr>
              <a:defRPr/>
            </a:lvl1pPr>
          </a:lstStyle>
          <a:p>
            <a:pPr>
              <a:defRPr/>
            </a:pPr>
            <a:fld id="{3CAE1E96-0B50-451A-9882-6E12AF8DEB0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894140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6248400" cy="8683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524000"/>
            <a:ext cx="8229600" cy="4602163"/>
          </a:xfrm>
        </p:spPr>
        <p:txBody>
          <a:bodyPr/>
          <a:lstStyle/>
          <a:p>
            <a:pPr lvl="0"/>
            <a:endParaRPr lang="en-US" noProof="0" dirty="0" smtClean="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6" name="Rectangle 6"/>
          <p:cNvSpPr>
            <a:spLocks noGrp="1" noChangeArrowheads="1"/>
          </p:cNvSpPr>
          <p:nvPr>
            <p:ph type="sldNum" sz="quarter" idx="12"/>
          </p:nvPr>
        </p:nvSpPr>
        <p:spPr/>
        <p:txBody>
          <a:bodyPr/>
          <a:lstStyle>
            <a:lvl1pPr>
              <a:defRPr/>
            </a:lvl1pPr>
          </a:lstStyle>
          <a:p>
            <a:pPr>
              <a:defRPr/>
            </a:pPr>
            <a:fld id="{33E7237F-5185-4AD7-A4D5-64FF6084A2A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3040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E999FE28-C402-0540-9AA1-8BCB6D7FD110}" type="datetime1">
              <a:rPr lang="en-US" smtClean="0">
                <a:solidFill>
                  <a:srgbClr val="1F497D"/>
                </a:solidFill>
              </a:rPr>
              <a:pPr/>
              <a:t>7/19/2016</a:t>
            </a:fld>
            <a:endParaRPr lang="en-US" dirty="0">
              <a:solidFill>
                <a:srgbClr val="1F497D"/>
              </a:solidFill>
            </a:endParaRPr>
          </a:p>
        </p:txBody>
      </p:sp>
      <p:sp>
        <p:nvSpPr>
          <p:cNvPr id="17" name="Footer Placeholder 16"/>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29" name="Slide Number Placeholder 28"/>
          <p:cNvSpPr>
            <a:spLocks noGrp="1"/>
          </p:cNvSpPr>
          <p:nvPr>
            <p:ph type="sldNum" sz="quarter" idx="12"/>
          </p:nvPr>
        </p:nvSpPr>
        <p:spPr>
          <a:xfrm>
            <a:off x="8534400" y="6172200"/>
            <a:ext cx="457200" cy="457200"/>
          </a:xfrm>
        </p:spPr>
        <p:txBody>
          <a:bodyPr lIns="0" tIns="0" rIns="0" bIns="0">
            <a:noAutofit/>
          </a:bodyPr>
          <a:lstStyle>
            <a:lvl1pPr>
              <a:defRPr sz="1400">
                <a:solidFill>
                  <a:srgbClr val="FFFFFF"/>
                </a:solidFill>
              </a:defRPr>
            </a:lvl1pPr>
          </a:lstStyle>
          <a:p>
            <a:fld id="{F5459D80-F6AF-4590-8E73-2F013678FE42}" type="slidenum">
              <a:rPr lang="en-US" smtClean="0"/>
              <a:pPr/>
              <a:t>‹#›</a:t>
            </a:fld>
            <a:endParaRPr lang="en-US"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98747177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60F8EFE-E5A6-9D49-93BD-784451473F92}" type="datetime1">
              <a:rPr lang="en-US" smtClean="0">
                <a:solidFill>
                  <a:srgbClr val="1F497D"/>
                </a:solidFill>
              </a:rPr>
              <a:pPr/>
              <a:t>7/19/2016</a:t>
            </a:fld>
            <a:endParaRPr lang="en-US" dirty="0">
              <a:solidFill>
                <a:srgbClr val="1F497D"/>
              </a:solidFill>
            </a:endParaRPr>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534400" y="6172200"/>
            <a:ext cx="457200" cy="457200"/>
          </a:xfrm>
        </p:spPr>
        <p:txBody>
          <a:bodyPr/>
          <a:lstStyle/>
          <a:p>
            <a:fld id="{F5459D80-F6AF-4590-8E73-2F013678FE42}" type="slidenum">
              <a:rPr lang="en-US" smtClean="0"/>
              <a:pPr/>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07922119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B54DFEF-2505-DB46-874C-C7889A748098}" type="datetime1">
              <a:rPr lang="en-US" smtClean="0">
                <a:solidFill>
                  <a:srgbClr val="1F497D"/>
                </a:solidFill>
              </a:rPr>
              <a:pPr/>
              <a:t>7/19/2016</a:t>
            </a:fld>
            <a:endParaRPr lang="en-US" dirty="0">
              <a:solidFill>
                <a:srgbClr val="1F497D"/>
              </a:solidFill>
            </a:endParaRPr>
          </a:p>
        </p:txBody>
      </p:sp>
      <p:sp>
        <p:nvSpPr>
          <p:cNvPr id="5" name="Footer Placeholder 4"/>
          <p:cNvSpPr>
            <a:spLocks noGrp="1"/>
          </p:cNvSpPr>
          <p:nvPr>
            <p:ph type="ftr" sz="quarter" idx="11"/>
          </p:nvPr>
        </p:nvSpPr>
        <p:spPr>
          <a:xfrm>
            <a:off x="800100" y="6172200"/>
            <a:ext cx="4000500" cy="457200"/>
          </a:xfrm>
          <a:prstGeom prst="rect">
            <a:avLst/>
          </a:prstGeom>
        </p:spPr>
        <p:txBody>
          <a:bodyPr/>
          <a:lstStyle/>
          <a:p>
            <a:endParaRPr lang="en-US" dirty="0">
              <a:solidFill>
                <a:prstClr val="black"/>
              </a:solidFill>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F5459D80-F6AF-4590-8E73-2F013678FE42}" type="slidenum">
              <a:rPr lang="en-US" smtClean="0"/>
              <a:pPr/>
              <a:t>‹#›</a:t>
            </a:fld>
            <a:endParaRPr lang="en-US" dirty="0"/>
          </a:p>
        </p:txBody>
      </p:sp>
    </p:spTree>
    <p:extLst>
      <p:ext uri="{BB962C8B-B14F-4D97-AF65-F5344CB8AC3E}">
        <p14:creationId xmlns:p14="http://schemas.microsoft.com/office/powerpoint/2010/main" val="4125610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9" name="Rectangle 6"/>
          <p:cNvSpPr>
            <a:spLocks noGrp="1" noChangeArrowheads="1"/>
          </p:cNvSpPr>
          <p:nvPr>
            <p:ph type="sldNum" sz="quarter" idx="12"/>
          </p:nvPr>
        </p:nvSpPr>
        <p:spPr/>
        <p:txBody>
          <a:bodyPr/>
          <a:lstStyle>
            <a:lvl1pPr>
              <a:defRPr/>
            </a:lvl1pPr>
          </a:lstStyle>
          <a:p>
            <a:pPr>
              <a:defRPr/>
            </a:pPr>
            <a:fld id="{BC228532-B750-4020-831A-005AFC402F7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694583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F28219D-70F9-C04C-8001-CB87199FCFD4}" type="datetime1">
              <a:rPr lang="en-US" smtClean="0">
                <a:solidFill>
                  <a:srgbClr val="1F497D"/>
                </a:solidFill>
              </a:rPr>
              <a:pPr/>
              <a:t>7/19/2016</a:t>
            </a:fld>
            <a:endParaRPr lang="en-US" dirty="0">
              <a:solidFill>
                <a:srgbClr val="1F497D"/>
              </a:solidFill>
            </a:endParaRPr>
          </a:p>
        </p:txBody>
      </p:sp>
      <p:sp>
        <p:nvSpPr>
          <p:cNvPr id="6" name="Footer Placeholder 5"/>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F5459D80-F6AF-4590-8E73-2F013678FE42}" type="slidenum">
              <a:rPr lang="en-US" smtClean="0"/>
              <a:pPr/>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457332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F9D87C50-9F9D-2847-9AD8-FC0C3C4B41CB}" type="datetime1">
              <a:rPr lang="en-US" smtClean="0">
                <a:solidFill>
                  <a:srgbClr val="1F497D"/>
                </a:solidFill>
              </a:rPr>
              <a:pPr/>
              <a:t>7/19/2016</a:t>
            </a:fld>
            <a:endParaRPr lang="en-US" dirty="0">
              <a:solidFill>
                <a:srgbClr val="1F497D"/>
              </a:solidFill>
            </a:endParaRPr>
          </a:p>
        </p:txBody>
      </p:sp>
      <p:sp>
        <p:nvSpPr>
          <p:cNvPr id="8" name="Footer Placeholder 7"/>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F5459D80-F6AF-4590-8E73-2F013678FE42}" type="slidenum">
              <a:rPr lang="en-US" smtClean="0"/>
              <a:pPr/>
              <a:t>‹#›</a:t>
            </a:fld>
            <a:endParaRPr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1543614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70B96C7-1C1F-EC48-94D1-E778B9AFABF0}" type="datetime1">
              <a:rPr lang="en-US" smtClean="0">
                <a:solidFill>
                  <a:srgbClr val="1F497D"/>
                </a:solidFill>
              </a:rPr>
              <a:pPr/>
              <a:t>7/19/2016</a:t>
            </a:fld>
            <a:endParaRPr lang="en-US" dirty="0">
              <a:solidFill>
                <a:srgbClr val="1F497D"/>
              </a:solidFill>
            </a:endParaRPr>
          </a:p>
        </p:txBody>
      </p:sp>
      <p:sp>
        <p:nvSpPr>
          <p:cNvPr id="4" name="Footer Placeholder 3"/>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F5459D80-F6AF-4590-8E73-2F013678FE42}" type="slidenum">
              <a:rPr lang="en-US" smtClean="0"/>
              <a:pPr/>
              <a:t>‹#›</a:t>
            </a:fld>
            <a:endParaRPr lang="en-US" dirty="0"/>
          </a:p>
        </p:txBody>
      </p:sp>
    </p:spTree>
    <p:extLst>
      <p:ext uri="{BB962C8B-B14F-4D97-AF65-F5344CB8AC3E}">
        <p14:creationId xmlns:p14="http://schemas.microsoft.com/office/powerpoint/2010/main" val="41592077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05FBE-C862-244E-A6AF-F995A9AB9BAE}" type="datetime1">
              <a:rPr lang="en-US" smtClean="0">
                <a:solidFill>
                  <a:srgbClr val="1F497D"/>
                </a:solidFill>
              </a:rPr>
              <a:pPr/>
              <a:t>7/19/2016</a:t>
            </a:fld>
            <a:endParaRPr lang="en-US" dirty="0">
              <a:solidFill>
                <a:srgbClr val="1F497D"/>
              </a:solidFill>
            </a:endParaRPr>
          </a:p>
        </p:txBody>
      </p:sp>
      <p:sp>
        <p:nvSpPr>
          <p:cNvPr id="3" name="Footer Placeholder 2"/>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F5459D80-F6AF-4590-8E73-2F013678FE42}" type="slidenum">
              <a:rPr lang="en-US" smtClean="0"/>
              <a:pPr/>
              <a:t>‹#›</a:t>
            </a:fld>
            <a:endParaRPr lang="en-US" dirty="0"/>
          </a:p>
        </p:txBody>
      </p:sp>
    </p:spTree>
    <p:extLst>
      <p:ext uri="{BB962C8B-B14F-4D97-AF65-F5344CB8AC3E}">
        <p14:creationId xmlns:p14="http://schemas.microsoft.com/office/powerpoint/2010/main" val="10290386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7EAADDF-7BC1-2E4F-BEC7-FD84A5EFD7DD}" type="datetime1">
              <a:rPr lang="en-US" smtClean="0">
                <a:solidFill>
                  <a:srgbClr val="1F497D"/>
                </a:solidFill>
              </a:rPr>
              <a:pPr/>
              <a:t>7/19/2016</a:t>
            </a:fld>
            <a:endParaRPr lang="en-US" dirty="0">
              <a:solidFill>
                <a:srgbClr val="1F497D"/>
              </a:solidFill>
            </a:endParaRPr>
          </a:p>
        </p:txBody>
      </p:sp>
      <p:sp>
        <p:nvSpPr>
          <p:cNvPr id="6" name="Footer Placeholder 5"/>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F5459D80-F6AF-4590-8E73-2F013678FE42}" type="slidenum">
              <a:rPr lang="en-US" smtClean="0"/>
              <a:pPr/>
              <a:t>‹#›</a:t>
            </a:fld>
            <a:endParaRPr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1857241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C328975-CB01-6A43-B99B-4E231A84D7A9}" type="datetime1">
              <a:rPr lang="en-US" smtClean="0">
                <a:solidFill>
                  <a:srgbClr val="1F497D"/>
                </a:solidFill>
              </a:rPr>
              <a:pPr/>
              <a:t>7/19/2016</a:t>
            </a:fld>
            <a:endParaRPr lang="en-US" dirty="0">
              <a:solidFill>
                <a:srgbClr val="1F497D"/>
              </a:solidFill>
            </a:endParaRPr>
          </a:p>
        </p:txBody>
      </p:sp>
      <p:sp>
        <p:nvSpPr>
          <p:cNvPr id="6" name="Footer Placeholder 5"/>
          <p:cNvSpPr>
            <a:spLocks noGrp="1"/>
          </p:cNvSpPr>
          <p:nvPr>
            <p:ph type="ftr" sz="quarter" idx="11"/>
          </p:nvPr>
        </p:nvSpPr>
        <p:spPr>
          <a:xfrm>
            <a:off x="914400" y="6172200"/>
            <a:ext cx="3886200" cy="457200"/>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F5459D80-F6AF-4590-8E73-2F013678FE42}" type="slidenum">
              <a:rPr lang="en-US" smtClean="0"/>
              <a:pPr/>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smtClean="0"/>
              <a:t>Click icon to add picture</a:t>
            </a:r>
            <a:endParaRPr kumimoji="0" lang="en-US" dirty="0"/>
          </a:p>
        </p:txBody>
      </p:sp>
    </p:spTree>
    <p:extLst>
      <p:ext uri="{BB962C8B-B14F-4D97-AF65-F5344CB8AC3E}">
        <p14:creationId xmlns:p14="http://schemas.microsoft.com/office/powerpoint/2010/main" val="25508862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C2A8E76-3C37-AF4A-8A40-8C40E177C2CE}" type="datetime1">
              <a:rPr lang="en-US" smtClean="0">
                <a:solidFill>
                  <a:srgbClr val="1F497D"/>
                </a:solidFill>
              </a:rPr>
              <a:pPr/>
              <a:t>7/19/2016</a:t>
            </a:fld>
            <a:endParaRPr lang="en-US" dirty="0">
              <a:solidFill>
                <a:srgbClr val="1F497D"/>
              </a:solidFill>
            </a:endParaRPr>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F5459D80-F6AF-4590-8E73-2F013678FE42}" type="slidenum">
              <a:rPr lang="en-US" smtClean="0"/>
              <a:pPr/>
              <a:t>‹#›</a:t>
            </a:fld>
            <a:endParaRPr lang="en-US" dirty="0"/>
          </a:p>
        </p:txBody>
      </p:sp>
    </p:spTree>
    <p:extLst>
      <p:ext uri="{BB962C8B-B14F-4D97-AF65-F5344CB8AC3E}">
        <p14:creationId xmlns:p14="http://schemas.microsoft.com/office/powerpoint/2010/main" val="18668193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6BAAEFA-B4E6-254D-8F6E-EC813F326714}" type="datetime1">
              <a:rPr lang="en-US" smtClean="0">
                <a:solidFill>
                  <a:srgbClr val="1F497D"/>
                </a:solidFill>
              </a:rPr>
              <a:pPr/>
              <a:t>7/19/2016</a:t>
            </a:fld>
            <a:endParaRPr lang="en-US" dirty="0">
              <a:solidFill>
                <a:srgbClr val="1F497D"/>
              </a:solidFill>
            </a:endParaRPr>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F5459D80-F6AF-4590-8E73-2F013678FE42}" type="slidenum">
              <a:rPr lang="en-US" smtClean="0"/>
              <a:pPr/>
              <a:t>‹#›</a:t>
            </a:fld>
            <a:endParaRPr lang="en-US" dirty="0"/>
          </a:p>
        </p:txBody>
      </p:sp>
    </p:spTree>
    <p:extLst>
      <p:ext uri="{BB962C8B-B14F-4D97-AF65-F5344CB8AC3E}">
        <p14:creationId xmlns:p14="http://schemas.microsoft.com/office/powerpoint/2010/main" val="33280502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E999FE28-C402-0540-9AA1-8BCB6D7FD110}" type="datetime1">
              <a:rPr lang="en-US" smtClean="0">
                <a:solidFill>
                  <a:srgbClr val="1F497D"/>
                </a:solidFill>
              </a:rPr>
              <a:pPr/>
              <a:t>7/19/2016</a:t>
            </a:fld>
            <a:endParaRPr lang="en-US" dirty="0">
              <a:solidFill>
                <a:srgbClr val="1F497D"/>
              </a:solidFill>
            </a:endParaRPr>
          </a:p>
        </p:txBody>
      </p:sp>
      <p:sp>
        <p:nvSpPr>
          <p:cNvPr id="17" name="Footer Placeholder 16"/>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29" name="Slide Number Placeholder 28"/>
          <p:cNvSpPr>
            <a:spLocks noGrp="1"/>
          </p:cNvSpPr>
          <p:nvPr>
            <p:ph type="sldNum" sz="quarter" idx="12"/>
          </p:nvPr>
        </p:nvSpPr>
        <p:spPr>
          <a:xfrm>
            <a:off x="8534400" y="6172200"/>
            <a:ext cx="457200" cy="457200"/>
          </a:xfrm>
        </p:spPr>
        <p:txBody>
          <a:bodyPr lIns="0" tIns="0" rIns="0" bIns="0">
            <a:noAutofit/>
          </a:bodyPr>
          <a:lstStyle>
            <a:lvl1pPr>
              <a:defRPr sz="1400">
                <a:solidFill>
                  <a:srgbClr val="FFFFFF"/>
                </a:solidFill>
              </a:defRPr>
            </a:lvl1pPr>
          </a:lstStyle>
          <a:p>
            <a:fld id="{F5459D80-F6AF-4590-8E73-2F013678FE42}" type="slidenum">
              <a:rPr lang="en-US" smtClean="0"/>
              <a:pPr/>
              <a:t>‹#›</a:t>
            </a:fld>
            <a:endParaRPr lang="en-US"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31757158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60F8EFE-E5A6-9D49-93BD-784451473F92}" type="datetime1">
              <a:rPr lang="en-US" smtClean="0">
                <a:solidFill>
                  <a:srgbClr val="1F497D"/>
                </a:solidFill>
              </a:rPr>
              <a:pPr/>
              <a:t>7/19/2016</a:t>
            </a:fld>
            <a:endParaRPr lang="en-US" dirty="0">
              <a:solidFill>
                <a:srgbClr val="1F497D"/>
              </a:solidFill>
            </a:endParaRPr>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534400" y="6172200"/>
            <a:ext cx="457200" cy="457200"/>
          </a:xfrm>
        </p:spPr>
        <p:txBody>
          <a:bodyPr/>
          <a:lstStyle/>
          <a:p>
            <a:fld id="{F5459D80-F6AF-4590-8E73-2F013678FE42}" type="slidenum">
              <a:rPr lang="en-US" smtClean="0"/>
              <a:pPr/>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40381846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5" name="Rectangle 6"/>
          <p:cNvSpPr>
            <a:spLocks noGrp="1" noChangeArrowheads="1"/>
          </p:cNvSpPr>
          <p:nvPr>
            <p:ph type="sldNum" sz="quarter" idx="12"/>
          </p:nvPr>
        </p:nvSpPr>
        <p:spPr/>
        <p:txBody>
          <a:bodyPr/>
          <a:lstStyle>
            <a:lvl1pPr>
              <a:defRPr/>
            </a:lvl1pPr>
          </a:lstStyle>
          <a:p>
            <a:pPr>
              <a:defRPr/>
            </a:pPr>
            <a:fld id="{70DC93CF-DD55-4FF8-8C9B-A6328BFF500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53104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B54DFEF-2505-DB46-874C-C7889A748098}" type="datetime1">
              <a:rPr lang="en-US" smtClean="0">
                <a:solidFill>
                  <a:srgbClr val="1F497D"/>
                </a:solidFill>
              </a:rPr>
              <a:pPr/>
              <a:t>7/19/2016</a:t>
            </a:fld>
            <a:endParaRPr lang="en-US" dirty="0">
              <a:solidFill>
                <a:srgbClr val="1F497D"/>
              </a:solidFill>
            </a:endParaRPr>
          </a:p>
        </p:txBody>
      </p:sp>
      <p:sp>
        <p:nvSpPr>
          <p:cNvPr id="5" name="Footer Placeholder 4"/>
          <p:cNvSpPr>
            <a:spLocks noGrp="1"/>
          </p:cNvSpPr>
          <p:nvPr>
            <p:ph type="ftr" sz="quarter" idx="11"/>
          </p:nvPr>
        </p:nvSpPr>
        <p:spPr>
          <a:xfrm>
            <a:off x="800100" y="6172200"/>
            <a:ext cx="4000500" cy="457200"/>
          </a:xfrm>
          <a:prstGeom prst="rect">
            <a:avLst/>
          </a:prstGeom>
        </p:spPr>
        <p:txBody>
          <a:bodyPr/>
          <a:lstStyle/>
          <a:p>
            <a:endParaRPr lang="en-US" dirty="0">
              <a:solidFill>
                <a:prstClr val="black"/>
              </a:solidFill>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F5459D80-F6AF-4590-8E73-2F013678FE42}" type="slidenum">
              <a:rPr lang="en-US" smtClean="0"/>
              <a:pPr/>
              <a:t>‹#›</a:t>
            </a:fld>
            <a:endParaRPr lang="en-US" dirty="0"/>
          </a:p>
        </p:txBody>
      </p:sp>
    </p:spTree>
    <p:extLst>
      <p:ext uri="{BB962C8B-B14F-4D97-AF65-F5344CB8AC3E}">
        <p14:creationId xmlns:p14="http://schemas.microsoft.com/office/powerpoint/2010/main" val="19142215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F28219D-70F9-C04C-8001-CB87199FCFD4}" type="datetime1">
              <a:rPr lang="en-US" smtClean="0">
                <a:solidFill>
                  <a:srgbClr val="1F497D"/>
                </a:solidFill>
              </a:rPr>
              <a:pPr/>
              <a:t>7/19/2016</a:t>
            </a:fld>
            <a:endParaRPr lang="en-US" dirty="0">
              <a:solidFill>
                <a:srgbClr val="1F497D"/>
              </a:solidFill>
            </a:endParaRPr>
          </a:p>
        </p:txBody>
      </p:sp>
      <p:sp>
        <p:nvSpPr>
          <p:cNvPr id="6" name="Footer Placeholder 5"/>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F5459D80-F6AF-4590-8E73-2F013678FE42}" type="slidenum">
              <a:rPr lang="en-US" smtClean="0"/>
              <a:pPr/>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9535472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F9D87C50-9F9D-2847-9AD8-FC0C3C4B41CB}" type="datetime1">
              <a:rPr lang="en-US" smtClean="0">
                <a:solidFill>
                  <a:srgbClr val="1F497D"/>
                </a:solidFill>
              </a:rPr>
              <a:pPr/>
              <a:t>7/19/2016</a:t>
            </a:fld>
            <a:endParaRPr lang="en-US" dirty="0">
              <a:solidFill>
                <a:srgbClr val="1F497D"/>
              </a:solidFill>
            </a:endParaRPr>
          </a:p>
        </p:txBody>
      </p:sp>
      <p:sp>
        <p:nvSpPr>
          <p:cNvPr id="8" name="Footer Placeholder 7"/>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F5459D80-F6AF-4590-8E73-2F013678FE42}" type="slidenum">
              <a:rPr lang="en-US" smtClean="0"/>
              <a:pPr/>
              <a:t>‹#›</a:t>
            </a:fld>
            <a:endParaRPr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3780639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70B96C7-1C1F-EC48-94D1-E778B9AFABF0}" type="datetime1">
              <a:rPr lang="en-US" smtClean="0">
                <a:solidFill>
                  <a:srgbClr val="1F497D"/>
                </a:solidFill>
              </a:rPr>
              <a:pPr/>
              <a:t>7/19/2016</a:t>
            </a:fld>
            <a:endParaRPr lang="en-US" dirty="0">
              <a:solidFill>
                <a:srgbClr val="1F497D"/>
              </a:solidFill>
            </a:endParaRPr>
          </a:p>
        </p:txBody>
      </p:sp>
      <p:sp>
        <p:nvSpPr>
          <p:cNvPr id="4" name="Footer Placeholder 3"/>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F5459D80-F6AF-4590-8E73-2F013678FE42}" type="slidenum">
              <a:rPr lang="en-US" smtClean="0"/>
              <a:pPr/>
              <a:t>‹#›</a:t>
            </a:fld>
            <a:endParaRPr lang="en-US" dirty="0"/>
          </a:p>
        </p:txBody>
      </p:sp>
    </p:spTree>
    <p:extLst>
      <p:ext uri="{BB962C8B-B14F-4D97-AF65-F5344CB8AC3E}">
        <p14:creationId xmlns:p14="http://schemas.microsoft.com/office/powerpoint/2010/main" val="21233772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05FBE-C862-244E-A6AF-F995A9AB9BAE}" type="datetime1">
              <a:rPr lang="en-US" smtClean="0">
                <a:solidFill>
                  <a:srgbClr val="1F497D"/>
                </a:solidFill>
              </a:rPr>
              <a:pPr/>
              <a:t>7/19/2016</a:t>
            </a:fld>
            <a:endParaRPr lang="en-US" dirty="0">
              <a:solidFill>
                <a:srgbClr val="1F497D"/>
              </a:solidFill>
            </a:endParaRPr>
          </a:p>
        </p:txBody>
      </p:sp>
      <p:sp>
        <p:nvSpPr>
          <p:cNvPr id="3" name="Footer Placeholder 2"/>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F5459D80-F6AF-4590-8E73-2F013678FE42}" type="slidenum">
              <a:rPr lang="en-US" smtClean="0"/>
              <a:pPr/>
              <a:t>‹#›</a:t>
            </a:fld>
            <a:endParaRPr lang="en-US" dirty="0"/>
          </a:p>
        </p:txBody>
      </p:sp>
    </p:spTree>
    <p:extLst>
      <p:ext uri="{BB962C8B-B14F-4D97-AF65-F5344CB8AC3E}">
        <p14:creationId xmlns:p14="http://schemas.microsoft.com/office/powerpoint/2010/main" val="26384258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7EAADDF-7BC1-2E4F-BEC7-FD84A5EFD7DD}" type="datetime1">
              <a:rPr lang="en-US" smtClean="0">
                <a:solidFill>
                  <a:srgbClr val="1F497D"/>
                </a:solidFill>
              </a:rPr>
              <a:pPr/>
              <a:t>7/19/2016</a:t>
            </a:fld>
            <a:endParaRPr lang="en-US" dirty="0">
              <a:solidFill>
                <a:srgbClr val="1F497D"/>
              </a:solidFill>
            </a:endParaRPr>
          </a:p>
        </p:txBody>
      </p:sp>
      <p:sp>
        <p:nvSpPr>
          <p:cNvPr id="6" name="Footer Placeholder 5"/>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F5459D80-F6AF-4590-8E73-2F013678FE42}" type="slidenum">
              <a:rPr lang="en-US" smtClean="0"/>
              <a:pPr/>
              <a:t>‹#›</a:t>
            </a:fld>
            <a:endParaRPr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1741688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C328975-CB01-6A43-B99B-4E231A84D7A9}" type="datetime1">
              <a:rPr lang="en-US" smtClean="0">
                <a:solidFill>
                  <a:srgbClr val="1F497D"/>
                </a:solidFill>
              </a:rPr>
              <a:pPr/>
              <a:t>7/19/2016</a:t>
            </a:fld>
            <a:endParaRPr lang="en-US" dirty="0">
              <a:solidFill>
                <a:srgbClr val="1F497D"/>
              </a:solidFill>
            </a:endParaRPr>
          </a:p>
        </p:txBody>
      </p:sp>
      <p:sp>
        <p:nvSpPr>
          <p:cNvPr id="6" name="Footer Placeholder 5"/>
          <p:cNvSpPr>
            <a:spLocks noGrp="1"/>
          </p:cNvSpPr>
          <p:nvPr>
            <p:ph type="ftr" sz="quarter" idx="11"/>
          </p:nvPr>
        </p:nvSpPr>
        <p:spPr>
          <a:xfrm>
            <a:off x="914400" y="6172200"/>
            <a:ext cx="3886200" cy="457200"/>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F5459D80-F6AF-4590-8E73-2F013678FE42}" type="slidenum">
              <a:rPr lang="en-US" smtClean="0"/>
              <a:pPr/>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smtClean="0"/>
              <a:t>Click icon to add picture</a:t>
            </a:r>
            <a:endParaRPr kumimoji="0" lang="en-US" dirty="0"/>
          </a:p>
        </p:txBody>
      </p:sp>
    </p:spTree>
    <p:extLst>
      <p:ext uri="{BB962C8B-B14F-4D97-AF65-F5344CB8AC3E}">
        <p14:creationId xmlns:p14="http://schemas.microsoft.com/office/powerpoint/2010/main" val="23020836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C2A8E76-3C37-AF4A-8A40-8C40E177C2CE}" type="datetime1">
              <a:rPr lang="en-US" smtClean="0">
                <a:solidFill>
                  <a:srgbClr val="1F497D"/>
                </a:solidFill>
              </a:rPr>
              <a:pPr/>
              <a:t>7/19/2016</a:t>
            </a:fld>
            <a:endParaRPr lang="en-US" dirty="0">
              <a:solidFill>
                <a:srgbClr val="1F497D"/>
              </a:solidFill>
            </a:endParaRPr>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F5459D80-F6AF-4590-8E73-2F013678FE42}" type="slidenum">
              <a:rPr lang="en-US" smtClean="0"/>
              <a:pPr/>
              <a:t>‹#›</a:t>
            </a:fld>
            <a:endParaRPr lang="en-US" dirty="0"/>
          </a:p>
        </p:txBody>
      </p:sp>
    </p:spTree>
    <p:extLst>
      <p:ext uri="{BB962C8B-B14F-4D97-AF65-F5344CB8AC3E}">
        <p14:creationId xmlns:p14="http://schemas.microsoft.com/office/powerpoint/2010/main" val="25976980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6BAAEFA-B4E6-254D-8F6E-EC813F326714}" type="datetime1">
              <a:rPr lang="en-US" smtClean="0">
                <a:solidFill>
                  <a:srgbClr val="1F497D"/>
                </a:solidFill>
              </a:rPr>
              <a:pPr/>
              <a:t>7/19/2016</a:t>
            </a:fld>
            <a:endParaRPr lang="en-US" dirty="0">
              <a:solidFill>
                <a:srgbClr val="1F497D"/>
              </a:solidFill>
            </a:endParaRPr>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F5459D80-F6AF-4590-8E73-2F013678FE42}" type="slidenum">
              <a:rPr lang="en-US" smtClean="0"/>
              <a:pPr/>
              <a:t>‹#›</a:t>
            </a:fld>
            <a:endParaRPr lang="en-US" dirty="0"/>
          </a:p>
        </p:txBody>
      </p:sp>
    </p:spTree>
    <p:extLst>
      <p:ext uri="{BB962C8B-B14F-4D97-AF65-F5344CB8AC3E}">
        <p14:creationId xmlns:p14="http://schemas.microsoft.com/office/powerpoint/2010/main" val="39396482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E999FE28-C402-0540-9AA1-8BCB6D7FD110}" type="datetime1">
              <a:rPr lang="en-US" smtClean="0">
                <a:solidFill>
                  <a:srgbClr val="1F497D"/>
                </a:solidFill>
              </a:rPr>
              <a:pPr/>
              <a:t>7/19/2016</a:t>
            </a:fld>
            <a:endParaRPr lang="en-US" dirty="0">
              <a:solidFill>
                <a:srgbClr val="1F497D"/>
              </a:solidFill>
            </a:endParaRPr>
          </a:p>
        </p:txBody>
      </p:sp>
      <p:sp>
        <p:nvSpPr>
          <p:cNvPr id="17" name="Footer Placeholder 16"/>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29" name="Slide Number Placeholder 28"/>
          <p:cNvSpPr>
            <a:spLocks noGrp="1"/>
          </p:cNvSpPr>
          <p:nvPr>
            <p:ph type="sldNum" sz="quarter" idx="12"/>
          </p:nvPr>
        </p:nvSpPr>
        <p:spPr>
          <a:xfrm>
            <a:off x="8534400" y="6172200"/>
            <a:ext cx="457200" cy="457200"/>
          </a:xfrm>
        </p:spPr>
        <p:txBody>
          <a:bodyPr lIns="0" tIns="0" rIns="0" bIns="0">
            <a:noAutofit/>
          </a:bodyPr>
          <a:lstStyle>
            <a:lvl1pPr>
              <a:defRPr sz="1400">
                <a:solidFill>
                  <a:srgbClr val="FFFFFF"/>
                </a:solidFill>
              </a:defRPr>
            </a:lvl1pPr>
          </a:lstStyle>
          <a:p>
            <a:fld id="{F5459D80-F6AF-4590-8E73-2F013678FE42}" type="slidenum">
              <a:rPr lang="en-US" smtClean="0"/>
              <a:pPr/>
              <a:t>‹#›</a:t>
            </a:fld>
            <a:endParaRPr lang="en-US"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68121755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4" name="Rectangle 6"/>
          <p:cNvSpPr>
            <a:spLocks noGrp="1" noChangeArrowheads="1"/>
          </p:cNvSpPr>
          <p:nvPr>
            <p:ph type="sldNum" sz="quarter" idx="12"/>
          </p:nvPr>
        </p:nvSpPr>
        <p:spPr/>
        <p:txBody>
          <a:bodyPr/>
          <a:lstStyle>
            <a:lvl1pPr>
              <a:defRPr/>
            </a:lvl1pPr>
          </a:lstStyle>
          <a:p>
            <a:pPr>
              <a:defRPr/>
            </a:pPr>
            <a:fld id="{000D514B-F3EB-43A0-B54A-3FCC8ECB57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797316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60F8EFE-E5A6-9D49-93BD-784451473F92}" type="datetime1">
              <a:rPr lang="en-US" smtClean="0">
                <a:solidFill>
                  <a:srgbClr val="1F497D"/>
                </a:solidFill>
              </a:rPr>
              <a:pPr/>
              <a:t>7/19/2016</a:t>
            </a:fld>
            <a:endParaRPr lang="en-US" dirty="0">
              <a:solidFill>
                <a:srgbClr val="1F497D"/>
              </a:solidFill>
            </a:endParaRPr>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534400" y="6172200"/>
            <a:ext cx="457200" cy="457200"/>
          </a:xfrm>
        </p:spPr>
        <p:txBody>
          <a:bodyPr/>
          <a:lstStyle/>
          <a:p>
            <a:fld id="{F5459D80-F6AF-4590-8E73-2F013678FE42}" type="slidenum">
              <a:rPr lang="en-US" smtClean="0"/>
              <a:pPr/>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246184179"/>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B54DFEF-2505-DB46-874C-C7889A748098}" type="datetime1">
              <a:rPr lang="en-US" smtClean="0">
                <a:solidFill>
                  <a:srgbClr val="1F497D"/>
                </a:solidFill>
              </a:rPr>
              <a:pPr/>
              <a:t>7/19/2016</a:t>
            </a:fld>
            <a:endParaRPr lang="en-US" dirty="0">
              <a:solidFill>
                <a:srgbClr val="1F497D"/>
              </a:solidFill>
            </a:endParaRPr>
          </a:p>
        </p:txBody>
      </p:sp>
      <p:sp>
        <p:nvSpPr>
          <p:cNvPr id="5" name="Footer Placeholder 4"/>
          <p:cNvSpPr>
            <a:spLocks noGrp="1"/>
          </p:cNvSpPr>
          <p:nvPr>
            <p:ph type="ftr" sz="quarter" idx="11"/>
          </p:nvPr>
        </p:nvSpPr>
        <p:spPr>
          <a:xfrm>
            <a:off x="800100" y="6172200"/>
            <a:ext cx="4000500" cy="457200"/>
          </a:xfrm>
          <a:prstGeom prst="rect">
            <a:avLst/>
          </a:prstGeom>
        </p:spPr>
        <p:txBody>
          <a:bodyPr/>
          <a:lstStyle/>
          <a:p>
            <a:endParaRPr lang="en-US" dirty="0">
              <a:solidFill>
                <a:prstClr val="black"/>
              </a:solidFill>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F5459D80-F6AF-4590-8E73-2F013678FE42}" type="slidenum">
              <a:rPr lang="en-US" smtClean="0"/>
              <a:pPr/>
              <a:t>‹#›</a:t>
            </a:fld>
            <a:endParaRPr lang="en-US" dirty="0"/>
          </a:p>
        </p:txBody>
      </p:sp>
    </p:spTree>
    <p:extLst>
      <p:ext uri="{BB962C8B-B14F-4D97-AF65-F5344CB8AC3E}">
        <p14:creationId xmlns:p14="http://schemas.microsoft.com/office/powerpoint/2010/main" val="14814158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F28219D-70F9-C04C-8001-CB87199FCFD4}" type="datetime1">
              <a:rPr lang="en-US" smtClean="0">
                <a:solidFill>
                  <a:srgbClr val="1F497D"/>
                </a:solidFill>
              </a:rPr>
              <a:pPr/>
              <a:t>7/19/2016</a:t>
            </a:fld>
            <a:endParaRPr lang="en-US" dirty="0">
              <a:solidFill>
                <a:srgbClr val="1F497D"/>
              </a:solidFill>
            </a:endParaRPr>
          </a:p>
        </p:txBody>
      </p:sp>
      <p:sp>
        <p:nvSpPr>
          <p:cNvPr id="6" name="Footer Placeholder 5"/>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F5459D80-F6AF-4590-8E73-2F013678FE42}" type="slidenum">
              <a:rPr lang="en-US" smtClean="0"/>
              <a:pPr/>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0080032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F9D87C50-9F9D-2847-9AD8-FC0C3C4B41CB}" type="datetime1">
              <a:rPr lang="en-US" smtClean="0">
                <a:solidFill>
                  <a:srgbClr val="1F497D"/>
                </a:solidFill>
              </a:rPr>
              <a:pPr/>
              <a:t>7/19/2016</a:t>
            </a:fld>
            <a:endParaRPr lang="en-US" dirty="0">
              <a:solidFill>
                <a:srgbClr val="1F497D"/>
              </a:solidFill>
            </a:endParaRPr>
          </a:p>
        </p:txBody>
      </p:sp>
      <p:sp>
        <p:nvSpPr>
          <p:cNvPr id="8" name="Footer Placeholder 7"/>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F5459D80-F6AF-4590-8E73-2F013678FE42}" type="slidenum">
              <a:rPr lang="en-US" smtClean="0"/>
              <a:pPr/>
              <a:t>‹#›</a:t>
            </a:fld>
            <a:endParaRPr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8664586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70B96C7-1C1F-EC48-94D1-E778B9AFABF0}" type="datetime1">
              <a:rPr lang="en-US" smtClean="0">
                <a:solidFill>
                  <a:srgbClr val="1F497D"/>
                </a:solidFill>
              </a:rPr>
              <a:pPr/>
              <a:t>7/19/2016</a:t>
            </a:fld>
            <a:endParaRPr lang="en-US" dirty="0">
              <a:solidFill>
                <a:srgbClr val="1F497D"/>
              </a:solidFill>
            </a:endParaRPr>
          </a:p>
        </p:txBody>
      </p:sp>
      <p:sp>
        <p:nvSpPr>
          <p:cNvPr id="4" name="Footer Placeholder 3"/>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F5459D80-F6AF-4590-8E73-2F013678FE42}" type="slidenum">
              <a:rPr lang="en-US" smtClean="0"/>
              <a:pPr/>
              <a:t>‹#›</a:t>
            </a:fld>
            <a:endParaRPr lang="en-US" dirty="0"/>
          </a:p>
        </p:txBody>
      </p:sp>
    </p:spTree>
    <p:extLst>
      <p:ext uri="{BB962C8B-B14F-4D97-AF65-F5344CB8AC3E}">
        <p14:creationId xmlns:p14="http://schemas.microsoft.com/office/powerpoint/2010/main" val="32295333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05FBE-C862-244E-A6AF-F995A9AB9BAE}" type="datetime1">
              <a:rPr lang="en-US" smtClean="0">
                <a:solidFill>
                  <a:srgbClr val="1F497D"/>
                </a:solidFill>
              </a:rPr>
              <a:pPr/>
              <a:t>7/19/2016</a:t>
            </a:fld>
            <a:endParaRPr lang="en-US" dirty="0">
              <a:solidFill>
                <a:srgbClr val="1F497D"/>
              </a:solidFill>
            </a:endParaRPr>
          </a:p>
        </p:txBody>
      </p:sp>
      <p:sp>
        <p:nvSpPr>
          <p:cNvPr id="3" name="Footer Placeholder 2"/>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F5459D80-F6AF-4590-8E73-2F013678FE42}" type="slidenum">
              <a:rPr lang="en-US" smtClean="0"/>
              <a:pPr/>
              <a:t>‹#›</a:t>
            </a:fld>
            <a:endParaRPr lang="en-US" dirty="0"/>
          </a:p>
        </p:txBody>
      </p:sp>
    </p:spTree>
    <p:extLst>
      <p:ext uri="{BB962C8B-B14F-4D97-AF65-F5344CB8AC3E}">
        <p14:creationId xmlns:p14="http://schemas.microsoft.com/office/powerpoint/2010/main" val="9656490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7EAADDF-7BC1-2E4F-BEC7-FD84A5EFD7DD}" type="datetime1">
              <a:rPr lang="en-US" smtClean="0">
                <a:solidFill>
                  <a:srgbClr val="1F497D"/>
                </a:solidFill>
              </a:rPr>
              <a:pPr/>
              <a:t>7/19/2016</a:t>
            </a:fld>
            <a:endParaRPr lang="en-US" dirty="0">
              <a:solidFill>
                <a:srgbClr val="1F497D"/>
              </a:solidFill>
            </a:endParaRPr>
          </a:p>
        </p:txBody>
      </p:sp>
      <p:sp>
        <p:nvSpPr>
          <p:cNvPr id="6" name="Footer Placeholder 5"/>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F5459D80-F6AF-4590-8E73-2F013678FE42}" type="slidenum">
              <a:rPr lang="en-US" smtClean="0"/>
              <a:pPr/>
              <a:t>‹#›</a:t>
            </a:fld>
            <a:endParaRPr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0278834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C328975-CB01-6A43-B99B-4E231A84D7A9}" type="datetime1">
              <a:rPr lang="en-US" smtClean="0">
                <a:solidFill>
                  <a:srgbClr val="1F497D"/>
                </a:solidFill>
              </a:rPr>
              <a:pPr/>
              <a:t>7/19/2016</a:t>
            </a:fld>
            <a:endParaRPr lang="en-US" dirty="0">
              <a:solidFill>
                <a:srgbClr val="1F497D"/>
              </a:solidFill>
            </a:endParaRPr>
          </a:p>
        </p:txBody>
      </p:sp>
      <p:sp>
        <p:nvSpPr>
          <p:cNvPr id="6" name="Footer Placeholder 5"/>
          <p:cNvSpPr>
            <a:spLocks noGrp="1"/>
          </p:cNvSpPr>
          <p:nvPr>
            <p:ph type="ftr" sz="quarter" idx="11"/>
          </p:nvPr>
        </p:nvSpPr>
        <p:spPr>
          <a:xfrm>
            <a:off x="914400" y="6172200"/>
            <a:ext cx="3886200" cy="457200"/>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F5459D80-F6AF-4590-8E73-2F013678FE42}" type="slidenum">
              <a:rPr lang="en-US" smtClean="0"/>
              <a:pPr/>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smtClean="0"/>
              <a:t>Click icon to add picture</a:t>
            </a:r>
            <a:endParaRPr kumimoji="0" lang="en-US" dirty="0"/>
          </a:p>
        </p:txBody>
      </p:sp>
    </p:spTree>
    <p:extLst>
      <p:ext uri="{BB962C8B-B14F-4D97-AF65-F5344CB8AC3E}">
        <p14:creationId xmlns:p14="http://schemas.microsoft.com/office/powerpoint/2010/main" val="16356020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C2A8E76-3C37-AF4A-8A40-8C40E177C2CE}" type="datetime1">
              <a:rPr lang="en-US" smtClean="0">
                <a:solidFill>
                  <a:srgbClr val="1F497D"/>
                </a:solidFill>
              </a:rPr>
              <a:pPr/>
              <a:t>7/19/2016</a:t>
            </a:fld>
            <a:endParaRPr lang="en-US" dirty="0">
              <a:solidFill>
                <a:srgbClr val="1F497D"/>
              </a:solidFill>
            </a:endParaRPr>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F5459D80-F6AF-4590-8E73-2F013678FE42}" type="slidenum">
              <a:rPr lang="en-US" smtClean="0"/>
              <a:pPr/>
              <a:t>‹#›</a:t>
            </a:fld>
            <a:endParaRPr lang="en-US" dirty="0"/>
          </a:p>
        </p:txBody>
      </p:sp>
    </p:spTree>
    <p:extLst>
      <p:ext uri="{BB962C8B-B14F-4D97-AF65-F5344CB8AC3E}">
        <p14:creationId xmlns:p14="http://schemas.microsoft.com/office/powerpoint/2010/main" val="35071446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6BAAEFA-B4E6-254D-8F6E-EC813F326714}" type="datetime1">
              <a:rPr lang="en-US" smtClean="0">
                <a:solidFill>
                  <a:srgbClr val="1F497D"/>
                </a:solidFill>
              </a:rPr>
              <a:pPr/>
              <a:t>7/19/2016</a:t>
            </a:fld>
            <a:endParaRPr lang="en-US" dirty="0">
              <a:solidFill>
                <a:srgbClr val="1F497D"/>
              </a:solidFill>
            </a:endParaRPr>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F5459D80-F6AF-4590-8E73-2F013678FE42}" type="slidenum">
              <a:rPr lang="en-US" smtClean="0"/>
              <a:pPr/>
              <a:t>‹#›</a:t>
            </a:fld>
            <a:endParaRPr lang="en-US" dirty="0"/>
          </a:p>
        </p:txBody>
      </p:sp>
    </p:spTree>
    <p:extLst>
      <p:ext uri="{BB962C8B-B14F-4D97-AF65-F5344CB8AC3E}">
        <p14:creationId xmlns:p14="http://schemas.microsoft.com/office/powerpoint/2010/main" val="1343074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7" name="Rectangle 6"/>
          <p:cNvSpPr>
            <a:spLocks noGrp="1" noChangeArrowheads="1"/>
          </p:cNvSpPr>
          <p:nvPr>
            <p:ph type="sldNum" sz="quarter" idx="12"/>
          </p:nvPr>
        </p:nvSpPr>
        <p:spPr/>
        <p:txBody>
          <a:bodyPr/>
          <a:lstStyle>
            <a:lvl1pPr>
              <a:defRPr/>
            </a:lvl1pPr>
          </a:lstStyle>
          <a:p>
            <a:pPr>
              <a:defRPr/>
            </a:pPr>
            <a:fld id="{F05555B6-92C6-40E4-BC98-5293275FB03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005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7" name="Rectangle 6"/>
          <p:cNvSpPr>
            <a:spLocks noGrp="1" noChangeArrowheads="1"/>
          </p:cNvSpPr>
          <p:nvPr>
            <p:ph type="sldNum" sz="quarter" idx="12"/>
          </p:nvPr>
        </p:nvSpPr>
        <p:spPr/>
        <p:txBody>
          <a:bodyPr/>
          <a:lstStyle>
            <a:lvl1pPr>
              <a:defRPr/>
            </a:lvl1pPr>
          </a:lstStyle>
          <a:p>
            <a:pPr>
              <a:defRPr/>
            </a:pPr>
            <a:fld id="{DDB85668-B5D0-4F47-B9D7-8DCE823EC0A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24493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 PRE-DECISIONAL</a:t>
            </a:r>
          </a:p>
        </p:txBody>
      </p:sp>
      <p:sp>
        <p:nvSpPr>
          <p:cNvPr id="6" name="Rectangle 6"/>
          <p:cNvSpPr>
            <a:spLocks noGrp="1" noChangeArrowheads="1"/>
          </p:cNvSpPr>
          <p:nvPr>
            <p:ph type="sldNum" sz="quarter" idx="12"/>
          </p:nvPr>
        </p:nvSpPr>
        <p:spPr/>
        <p:txBody>
          <a:bodyPr/>
          <a:lstStyle>
            <a:lvl1pPr>
              <a:defRPr/>
            </a:lvl1pPr>
          </a:lstStyle>
          <a:p>
            <a:pPr>
              <a:defRPr/>
            </a:pPr>
            <a:fld id="{C73A20BD-A845-420F-961C-33248B3B7C4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34467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274638"/>
            <a:ext cx="62484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524000"/>
            <a:ext cx="8229600" cy="4602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r>
              <a:rPr lang="en-US" dirty="0">
                <a:solidFill>
                  <a:srgbClr val="000000"/>
                </a:solidFill>
              </a:rPr>
              <a:t> Internal Use Only</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5A300851-FDEA-4EFF-AF7E-5BE69BF0BF57}"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1032" name="Rectangle 8"/>
          <p:cNvSpPr>
            <a:spLocks noChangeArrowheads="1"/>
          </p:cNvSpPr>
          <p:nvPr/>
        </p:nvSpPr>
        <p:spPr bwMode="auto">
          <a:xfrm>
            <a:off x="8464550" y="6384925"/>
            <a:ext cx="639763" cy="473075"/>
          </a:xfrm>
          <a:prstGeom prst="rect">
            <a:avLst/>
          </a:prstGeom>
          <a:noFill/>
          <a:ln w="9525">
            <a:noFill/>
            <a:miter lim="800000"/>
            <a:headEnd/>
            <a:tailEnd/>
          </a:ln>
          <a:effectLst/>
        </p:spPr>
        <p:txBody>
          <a:bodyPr/>
          <a:lstStyle/>
          <a:p>
            <a:pPr algn="ctr" fontAlgn="base">
              <a:spcBef>
                <a:spcPct val="0"/>
              </a:spcBef>
              <a:spcAft>
                <a:spcPct val="0"/>
              </a:spcAft>
              <a:defRPr/>
            </a:pPr>
            <a:fld id="{7D2F6BC0-F5BE-4CCC-A920-11B4E5A98784}" type="slidenum">
              <a:rPr lang="en-US" sz="1200">
                <a:solidFill>
                  <a:srgbClr val="000000"/>
                </a:solidFill>
              </a:rPr>
              <a:pPr algn="ctr" fontAlgn="base">
                <a:spcBef>
                  <a:spcPct val="0"/>
                </a:spcBef>
                <a:spcAft>
                  <a:spcPct val="0"/>
                </a:spcAft>
                <a:defRPr/>
              </a:pPr>
              <a:t>‹#›</a:t>
            </a:fld>
            <a:endParaRPr lang="en-US" sz="1200" dirty="0">
              <a:solidFill>
                <a:srgbClr val="000000"/>
              </a:solidFill>
            </a:endParaRPr>
          </a:p>
        </p:txBody>
      </p:sp>
      <p:sp>
        <p:nvSpPr>
          <p:cNvPr id="1033" name="Line 9"/>
          <p:cNvSpPr>
            <a:spLocks noChangeShapeType="1"/>
          </p:cNvSpPr>
          <p:nvPr/>
        </p:nvSpPr>
        <p:spPr bwMode="auto">
          <a:xfrm>
            <a:off x="23813" y="1295400"/>
            <a:ext cx="9120187" cy="0"/>
          </a:xfrm>
          <a:prstGeom prst="line">
            <a:avLst/>
          </a:prstGeom>
          <a:noFill/>
          <a:ln w="57150">
            <a:solidFill>
              <a:srgbClr val="FF3300"/>
            </a:solidFill>
            <a:round/>
            <a:headEnd/>
            <a:tailEnd/>
          </a:ln>
          <a:effectLst/>
        </p:spPr>
        <p:txBody>
          <a:bodyPr/>
          <a:lstStyle/>
          <a:p>
            <a:pPr fontAlgn="base">
              <a:spcBef>
                <a:spcPct val="0"/>
              </a:spcBef>
              <a:spcAft>
                <a:spcPct val="0"/>
              </a:spcAft>
              <a:defRPr/>
            </a:pPr>
            <a:endParaRPr lang="en-US" sz="1200" dirty="0">
              <a:solidFill>
                <a:srgbClr val="000000"/>
              </a:solidFill>
            </a:endParaRPr>
          </a:p>
        </p:txBody>
      </p:sp>
      <p:pic>
        <p:nvPicPr>
          <p:cNvPr id="2" name="Picture 10" descr="doc_logo"/>
          <p:cNvPicPr>
            <a:picLocks noChangeAspect="1" noChangeArrowheads="1"/>
          </p:cNvPicPr>
          <p:nvPr/>
        </p:nvPicPr>
        <p:blipFill>
          <a:blip r:embed="rId14" cstate="print"/>
          <a:srcRect/>
          <a:stretch>
            <a:fillRect/>
          </a:stretch>
        </p:blipFill>
        <p:spPr bwMode="auto">
          <a:xfrm>
            <a:off x="157163" y="219075"/>
            <a:ext cx="1052512" cy="996950"/>
          </a:xfrm>
          <a:prstGeom prst="rect">
            <a:avLst/>
          </a:prstGeom>
          <a:noFill/>
          <a:ln w="9525">
            <a:noFill/>
            <a:miter lim="800000"/>
            <a:headEnd/>
            <a:tailEnd/>
          </a:ln>
        </p:spPr>
      </p:pic>
      <p:pic>
        <p:nvPicPr>
          <p:cNvPr id="1034" name="Picture 11" descr="NOAA1COL"/>
          <p:cNvPicPr>
            <a:picLocks noChangeAspect="1" noChangeArrowheads="1"/>
          </p:cNvPicPr>
          <p:nvPr/>
        </p:nvPicPr>
        <p:blipFill>
          <a:blip r:embed="rId15" cstate="print"/>
          <a:srcRect/>
          <a:stretch>
            <a:fillRect/>
          </a:stretch>
        </p:blipFill>
        <p:spPr bwMode="auto">
          <a:xfrm>
            <a:off x="7996238" y="207963"/>
            <a:ext cx="990600" cy="990600"/>
          </a:xfrm>
          <a:prstGeom prst="rect">
            <a:avLst/>
          </a:prstGeom>
          <a:noFill/>
          <a:ln w="9525">
            <a:noFill/>
            <a:miter lim="800000"/>
            <a:headEnd/>
            <a:tailEnd/>
          </a:ln>
        </p:spPr>
      </p:pic>
    </p:spTree>
    <p:extLst>
      <p:ext uri="{BB962C8B-B14F-4D97-AF65-F5344CB8AC3E}">
        <p14:creationId xmlns:p14="http://schemas.microsoft.com/office/powerpoint/2010/main" val="4261041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274638"/>
            <a:ext cx="62484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524000"/>
            <a:ext cx="8229600" cy="4602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r>
              <a:rPr lang="en-US" dirty="0">
                <a:solidFill>
                  <a:srgbClr val="000000"/>
                </a:solidFill>
              </a:rPr>
              <a:t> Internal Use Only</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5A300851-FDEA-4EFF-AF7E-5BE69BF0BF57}"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1032" name="Rectangle 8"/>
          <p:cNvSpPr>
            <a:spLocks noChangeArrowheads="1"/>
          </p:cNvSpPr>
          <p:nvPr/>
        </p:nvSpPr>
        <p:spPr bwMode="auto">
          <a:xfrm>
            <a:off x="8464550" y="6384925"/>
            <a:ext cx="639763" cy="473075"/>
          </a:xfrm>
          <a:prstGeom prst="rect">
            <a:avLst/>
          </a:prstGeom>
          <a:noFill/>
          <a:ln w="9525">
            <a:noFill/>
            <a:miter lim="800000"/>
            <a:headEnd/>
            <a:tailEnd/>
          </a:ln>
          <a:effectLst/>
        </p:spPr>
        <p:txBody>
          <a:bodyPr/>
          <a:lstStyle/>
          <a:p>
            <a:pPr algn="ctr" fontAlgn="base">
              <a:spcBef>
                <a:spcPct val="0"/>
              </a:spcBef>
              <a:spcAft>
                <a:spcPct val="0"/>
              </a:spcAft>
              <a:defRPr/>
            </a:pPr>
            <a:fld id="{7D2F6BC0-F5BE-4CCC-A920-11B4E5A98784}" type="slidenum">
              <a:rPr lang="en-US" sz="1200">
                <a:solidFill>
                  <a:srgbClr val="000000"/>
                </a:solidFill>
              </a:rPr>
              <a:pPr algn="ctr" fontAlgn="base">
                <a:spcBef>
                  <a:spcPct val="0"/>
                </a:spcBef>
                <a:spcAft>
                  <a:spcPct val="0"/>
                </a:spcAft>
                <a:defRPr/>
              </a:pPr>
              <a:t>‹#›</a:t>
            </a:fld>
            <a:endParaRPr lang="en-US" sz="1200" dirty="0">
              <a:solidFill>
                <a:srgbClr val="000000"/>
              </a:solidFill>
            </a:endParaRPr>
          </a:p>
        </p:txBody>
      </p:sp>
      <p:sp>
        <p:nvSpPr>
          <p:cNvPr id="1033" name="Line 9"/>
          <p:cNvSpPr>
            <a:spLocks noChangeShapeType="1"/>
          </p:cNvSpPr>
          <p:nvPr/>
        </p:nvSpPr>
        <p:spPr bwMode="auto">
          <a:xfrm>
            <a:off x="23813" y="1295400"/>
            <a:ext cx="9120187" cy="0"/>
          </a:xfrm>
          <a:prstGeom prst="line">
            <a:avLst/>
          </a:prstGeom>
          <a:noFill/>
          <a:ln w="57150">
            <a:solidFill>
              <a:srgbClr val="FF3300"/>
            </a:solidFill>
            <a:round/>
            <a:headEnd/>
            <a:tailEnd/>
          </a:ln>
          <a:effectLst/>
        </p:spPr>
        <p:txBody>
          <a:bodyPr/>
          <a:lstStyle/>
          <a:p>
            <a:pPr fontAlgn="base">
              <a:spcBef>
                <a:spcPct val="0"/>
              </a:spcBef>
              <a:spcAft>
                <a:spcPct val="0"/>
              </a:spcAft>
              <a:defRPr/>
            </a:pPr>
            <a:endParaRPr lang="en-US" sz="1200" dirty="0">
              <a:solidFill>
                <a:srgbClr val="000000"/>
              </a:solidFill>
            </a:endParaRPr>
          </a:p>
        </p:txBody>
      </p:sp>
      <p:pic>
        <p:nvPicPr>
          <p:cNvPr id="2" name="Picture 10" descr="doc_logo"/>
          <p:cNvPicPr>
            <a:picLocks noChangeAspect="1" noChangeArrowheads="1"/>
          </p:cNvPicPr>
          <p:nvPr/>
        </p:nvPicPr>
        <p:blipFill>
          <a:blip r:embed="rId14" cstate="print"/>
          <a:srcRect/>
          <a:stretch>
            <a:fillRect/>
          </a:stretch>
        </p:blipFill>
        <p:spPr bwMode="auto">
          <a:xfrm>
            <a:off x="157163" y="219075"/>
            <a:ext cx="1052512" cy="996950"/>
          </a:xfrm>
          <a:prstGeom prst="rect">
            <a:avLst/>
          </a:prstGeom>
          <a:noFill/>
          <a:ln w="9525">
            <a:noFill/>
            <a:miter lim="800000"/>
            <a:headEnd/>
            <a:tailEnd/>
          </a:ln>
        </p:spPr>
      </p:pic>
      <p:pic>
        <p:nvPicPr>
          <p:cNvPr id="1034" name="Picture 11" descr="NOAA1COL"/>
          <p:cNvPicPr>
            <a:picLocks noChangeAspect="1" noChangeArrowheads="1"/>
          </p:cNvPicPr>
          <p:nvPr/>
        </p:nvPicPr>
        <p:blipFill>
          <a:blip r:embed="rId15" cstate="print"/>
          <a:srcRect/>
          <a:stretch>
            <a:fillRect/>
          </a:stretch>
        </p:blipFill>
        <p:spPr bwMode="auto">
          <a:xfrm>
            <a:off x="7996238" y="207963"/>
            <a:ext cx="990600" cy="990600"/>
          </a:xfrm>
          <a:prstGeom prst="rect">
            <a:avLst/>
          </a:prstGeom>
          <a:noFill/>
          <a:ln w="9525">
            <a:noFill/>
            <a:miter lim="800000"/>
            <a:headEnd/>
            <a:tailEnd/>
          </a:ln>
        </p:spPr>
      </p:pic>
    </p:spTree>
    <p:extLst>
      <p:ext uri="{BB962C8B-B14F-4D97-AF65-F5344CB8AC3E}">
        <p14:creationId xmlns:p14="http://schemas.microsoft.com/office/powerpoint/2010/main" val="7678210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274638"/>
            <a:ext cx="62484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524000"/>
            <a:ext cx="8229600" cy="4602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r>
              <a:rPr lang="en-US" dirty="0">
                <a:solidFill>
                  <a:srgbClr val="000000"/>
                </a:solidFill>
              </a:rPr>
              <a:t> Internal Use Only</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5A300851-FDEA-4EFF-AF7E-5BE69BF0BF57}"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1032" name="Rectangle 8"/>
          <p:cNvSpPr>
            <a:spLocks noChangeArrowheads="1"/>
          </p:cNvSpPr>
          <p:nvPr/>
        </p:nvSpPr>
        <p:spPr bwMode="auto">
          <a:xfrm>
            <a:off x="8464550" y="6384925"/>
            <a:ext cx="639763" cy="473075"/>
          </a:xfrm>
          <a:prstGeom prst="rect">
            <a:avLst/>
          </a:prstGeom>
          <a:noFill/>
          <a:ln w="9525">
            <a:noFill/>
            <a:miter lim="800000"/>
            <a:headEnd/>
            <a:tailEnd/>
          </a:ln>
          <a:effectLst/>
        </p:spPr>
        <p:txBody>
          <a:bodyPr/>
          <a:lstStyle/>
          <a:p>
            <a:pPr algn="ctr" fontAlgn="base">
              <a:spcBef>
                <a:spcPct val="0"/>
              </a:spcBef>
              <a:spcAft>
                <a:spcPct val="0"/>
              </a:spcAft>
              <a:defRPr/>
            </a:pPr>
            <a:fld id="{7D2F6BC0-F5BE-4CCC-A920-11B4E5A98784}" type="slidenum">
              <a:rPr lang="en-US" sz="1200">
                <a:solidFill>
                  <a:srgbClr val="000000"/>
                </a:solidFill>
              </a:rPr>
              <a:pPr algn="ctr" fontAlgn="base">
                <a:spcBef>
                  <a:spcPct val="0"/>
                </a:spcBef>
                <a:spcAft>
                  <a:spcPct val="0"/>
                </a:spcAft>
                <a:defRPr/>
              </a:pPr>
              <a:t>‹#›</a:t>
            </a:fld>
            <a:endParaRPr lang="en-US" sz="1200" dirty="0">
              <a:solidFill>
                <a:srgbClr val="000000"/>
              </a:solidFill>
            </a:endParaRPr>
          </a:p>
        </p:txBody>
      </p:sp>
      <p:sp>
        <p:nvSpPr>
          <p:cNvPr id="1033" name="Line 9"/>
          <p:cNvSpPr>
            <a:spLocks noChangeShapeType="1"/>
          </p:cNvSpPr>
          <p:nvPr/>
        </p:nvSpPr>
        <p:spPr bwMode="auto">
          <a:xfrm>
            <a:off x="23813" y="1295400"/>
            <a:ext cx="9120187" cy="0"/>
          </a:xfrm>
          <a:prstGeom prst="line">
            <a:avLst/>
          </a:prstGeom>
          <a:noFill/>
          <a:ln w="57150">
            <a:solidFill>
              <a:srgbClr val="FF3300"/>
            </a:solidFill>
            <a:round/>
            <a:headEnd/>
            <a:tailEnd/>
          </a:ln>
          <a:effectLst/>
        </p:spPr>
        <p:txBody>
          <a:bodyPr/>
          <a:lstStyle/>
          <a:p>
            <a:pPr fontAlgn="base">
              <a:spcBef>
                <a:spcPct val="0"/>
              </a:spcBef>
              <a:spcAft>
                <a:spcPct val="0"/>
              </a:spcAft>
              <a:defRPr/>
            </a:pPr>
            <a:endParaRPr lang="en-US" sz="1200" dirty="0">
              <a:solidFill>
                <a:srgbClr val="000000"/>
              </a:solidFill>
            </a:endParaRPr>
          </a:p>
        </p:txBody>
      </p:sp>
      <p:pic>
        <p:nvPicPr>
          <p:cNvPr id="2" name="Picture 10" descr="doc_logo"/>
          <p:cNvPicPr>
            <a:picLocks noChangeAspect="1" noChangeArrowheads="1"/>
          </p:cNvPicPr>
          <p:nvPr/>
        </p:nvPicPr>
        <p:blipFill>
          <a:blip r:embed="rId14" cstate="print"/>
          <a:srcRect/>
          <a:stretch>
            <a:fillRect/>
          </a:stretch>
        </p:blipFill>
        <p:spPr bwMode="auto">
          <a:xfrm>
            <a:off x="157163" y="219075"/>
            <a:ext cx="1052512" cy="996950"/>
          </a:xfrm>
          <a:prstGeom prst="rect">
            <a:avLst/>
          </a:prstGeom>
          <a:noFill/>
          <a:ln w="9525">
            <a:noFill/>
            <a:miter lim="800000"/>
            <a:headEnd/>
            <a:tailEnd/>
          </a:ln>
        </p:spPr>
      </p:pic>
      <p:pic>
        <p:nvPicPr>
          <p:cNvPr id="1034" name="Picture 11" descr="NOAA1COL"/>
          <p:cNvPicPr>
            <a:picLocks noChangeAspect="1" noChangeArrowheads="1"/>
          </p:cNvPicPr>
          <p:nvPr/>
        </p:nvPicPr>
        <p:blipFill>
          <a:blip r:embed="rId15" cstate="print"/>
          <a:srcRect/>
          <a:stretch>
            <a:fillRect/>
          </a:stretch>
        </p:blipFill>
        <p:spPr bwMode="auto">
          <a:xfrm>
            <a:off x="7996238" y="207963"/>
            <a:ext cx="990600" cy="990600"/>
          </a:xfrm>
          <a:prstGeom prst="rect">
            <a:avLst/>
          </a:prstGeom>
          <a:noFill/>
          <a:ln w="9525">
            <a:noFill/>
            <a:miter lim="800000"/>
            <a:headEnd/>
            <a:tailEnd/>
          </a:ln>
        </p:spPr>
      </p:pic>
    </p:spTree>
    <p:extLst>
      <p:ext uri="{BB962C8B-B14F-4D97-AF65-F5344CB8AC3E}">
        <p14:creationId xmlns:p14="http://schemas.microsoft.com/office/powerpoint/2010/main" val="341049361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F0B50C43-406C-6F48-BE24-5A8EE226D04B}" type="datetime1">
              <a:rPr lang="en-US" smtClean="0">
                <a:solidFill>
                  <a:srgbClr val="1F497D"/>
                </a:solidFill>
              </a:rPr>
              <a:pPr/>
              <a:t>7/19/2016</a:t>
            </a:fld>
            <a:endParaRPr lang="en-US" dirty="0">
              <a:solidFill>
                <a:srgbClr val="1F497D"/>
              </a:solidFill>
            </a:endParaRPr>
          </a:p>
        </p:txBody>
      </p:sp>
      <p:sp>
        <p:nvSpPr>
          <p:cNvPr id="23" name="Slide Number Placeholder 22"/>
          <p:cNvSpPr>
            <a:spLocks noGrp="1"/>
          </p:cNvSpPr>
          <p:nvPr>
            <p:ph type="sldNum" sz="quarter" idx="4"/>
          </p:nvPr>
        </p:nvSpPr>
        <p:spPr>
          <a:xfrm>
            <a:off x="8534400" y="62484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F5459D80-F6AF-4590-8E73-2F013678FE42}" type="slidenum">
              <a:rPr lang="en-US" smtClean="0"/>
              <a:pPr/>
              <a:t>‹#›</a:t>
            </a:fld>
            <a:endParaRPr lang="en-US" dirty="0"/>
          </a:p>
        </p:txBody>
      </p:sp>
    </p:spTree>
    <p:extLst>
      <p:ext uri="{BB962C8B-B14F-4D97-AF65-F5344CB8AC3E}">
        <p14:creationId xmlns:p14="http://schemas.microsoft.com/office/powerpoint/2010/main" val="389387893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iming>
    <p:tnLst>
      <p:par>
        <p:cTn id="1" dur="indefinite" restart="never" nodeType="tmRoot"/>
      </p:par>
    </p:tnLst>
  </p:timing>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F0B50C43-406C-6F48-BE24-5A8EE226D04B}" type="datetime1">
              <a:rPr lang="en-US" smtClean="0">
                <a:solidFill>
                  <a:srgbClr val="1F497D"/>
                </a:solidFill>
              </a:rPr>
              <a:pPr/>
              <a:t>7/19/2016</a:t>
            </a:fld>
            <a:endParaRPr lang="en-US" dirty="0">
              <a:solidFill>
                <a:srgbClr val="1F497D"/>
              </a:solidFill>
            </a:endParaRPr>
          </a:p>
        </p:txBody>
      </p:sp>
      <p:sp>
        <p:nvSpPr>
          <p:cNvPr id="23" name="Slide Number Placeholder 22"/>
          <p:cNvSpPr>
            <a:spLocks noGrp="1"/>
          </p:cNvSpPr>
          <p:nvPr>
            <p:ph type="sldNum" sz="quarter" idx="4"/>
          </p:nvPr>
        </p:nvSpPr>
        <p:spPr>
          <a:xfrm>
            <a:off x="8534400" y="62484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F5459D80-F6AF-4590-8E73-2F013678FE42}" type="slidenum">
              <a:rPr lang="en-US" smtClean="0"/>
              <a:pPr/>
              <a:t>‹#›</a:t>
            </a:fld>
            <a:endParaRPr lang="en-US" dirty="0"/>
          </a:p>
        </p:txBody>
      </p:sp>
    </p:spTree>
    <p:extLst>
      <p:ext uri="{BB962C8B-B14F-4D97-AF65-F5344CB8AC3E}">
        <p14:creationId xmlns:p14="http://schemas.microsoft.com/office/powerpoint/2010/main" val="82841521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iming>
    <p:tnLst>
      <p:par>
        <p:cTn id="1" dur="indefinite" restart="never" nodeType="tmRoot"/>
      </p:par>
    </p:tnLst>
  </p:timing>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F0B50C43-406C-6F48-BE24-5A8EE226D04B}" type="datetime1">
              <a:rPr lang="en-US" smtClean="0">
                <a:solidFill>
                  <a:srgbClr val="1F497D"/>
                </a:solidFill>
              </a:rPr>
              <a:pPr/>
              <a:t>7/19/2016</a:t>
            </a:fld>
            <a:endParaRPr lang="en-US" dirty="0">
              <a:solidFill>
                <a:srgbClr val="1F497D"/>
              </a:solidFill>
            </a:endParaRPr>
          </a:p>
        </p:txBody>
      </p:sp>
      <p:sp>
        <p:nvSpPr>
          <p:cNvPr id="23" name="Slide Number Placeholder 22"/>
          <p:cNvSpPr>
            <a:spLocks noGrp="1"/>
          </p:cNvSpPr>
          <p:nvPr>
            <p:ph type="sldNum" sz="quarter" idx="4"/>
          </p:nvPr>
        </p:nvSpPr>
        <p:spPr>
          <a:xfrm>
            <a:off x="8534400" y="62484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F5459D80-F6AF-4590-8E73-2F013678FE42}" type="slidenum">
              <a:rPr lang="en-US" smtClean="0"/>
              <a:pPr/>
              <a:t>‹#›</a:t>
            </a:fld>
            <a:endParaRPr lang="en-US" dirty="0"/>
          </a:p>
        </p:txBody>
      </p:sp>
    </p:spTree>
    <p:extLst>
      <p:ext uri="{BB962C8B-B14F-4D97-AF65-F5344CB8AC3E}">
        <p14:creationId xmlns:p14="http://schemas.microsoft.com/office/powerpoint/2010/main" val="346260688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iming>
    <p:tnLst>
      <p:par>
        <p:cTn id="1" dur="indefinite" restart="never" nodeType="tmRoot"/>
      </p:par>
    </p:tnLst>
  </p:timing>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3.xml"/><Relationship Id="rId1" Type="http://schemas.openxmlformats.org/officeDocument/2006/relationships/slideLayout" Target="../slideLayouts/slideLayout38.xml"/><Relationship Id="rId4" Type="http://schemas.openxmlformats.org/officeDocument/2006/relationships/image" Target="../media/image95.jpe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7.xml"/><Relationship Id="rId1" Type="http://schemas.openxmlformats.org/officeDocument/2006/relationships/slideLayout" Target="../slideLayouts/slideLayout60.xml"/><Relationship Id="rId4" Type="http://schemas.openxmlformats.org/officeDocument/2006/relationships/image" Target="../media/image94.jpeg"/></Relationships>
</file>

<file path=ppt/slides/_rels/slide10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8.xml"/><Relationship Id="rId1" Type="http://schemas.openxmlformats.org/officeDocument/2006/relationships/slideLayout" Target="../slideLayouts/slideLayout38.xml"/></Relationships>
</file>

<file path=ppt/slides/_rels/slide10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9.xml"/><Relationship Id="rId1" Type="http://schemas.openxmlformats.org/officeDocument/2006/relationships/slideLayout" Target="../slideLayouts/slideLayout49.xml"/><Relationship Id="rId4" Type="http://schemas.openxmlformats.org/officeDocument/2006/relationships/image" Target="../media/image9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hyperlink" Target="http://www.emc.ncep.noaa.gov/gmb/wx24fy/nggps/web/"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0.png"/><Relationship Id="rId10" Type="http://schemas.openxmlformats.org/officeDocument/2006/relationships/image" Target="../media/image39.png"/><Relationship Id="rId4" Type="http://schemas.openxmlformats.org/officeDocument/2006/relationships/image" Target="../media/image29.png"/><Relationship Id="rId9"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hyperlink" Target="http://www.weather.gov/sti/stimodeling_nggps" TargetMode="External"/><Relationship Id="rId2" Type="http://schemas.openxmlformats.org/officeDocument/2006/relationships/notesSlide" Target="../notesSlides/notesSlide31.xml"/><Relationship Id="rId1" Type="http://schemas.openxmlformats.org/officeDocument/2006/relationships/slideLayout" Target="../slideLayouts/slideLayout26.xml"/><Relationship Id="rId4" Type="http://schemas.openxmlformats.org/officeDocument/2006/relationships/hyperlink" Target="http://www.weather.gov/sti/stimodeling_nggps_implementation_atmdynamics"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6.xml"/><Relationship Id="rId5" Type="http://schemas.openxmlformats.org/officeDocument/2006/relationships/image" Target="../media/image45.pn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9.xml"/><Relationship Id="rId1" Type="http://schemas.openxmlformats.org/officeDocument/2006/relationships/slideLayout" Target="../slideLayouts/slideLayout26.xml"/><Relationship Id="rId4" Type="http://schemas.openxmlformats.org/officeDocument/2006/relationships/image" Target="../media/image53.emf"/></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2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2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26.xml"/><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26.xml"/><Relationship Id="rId5" Type="http://schemas.openxmlformats.org/officeDocument/2006/relationships/image" Target="../media/image70.png"/><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2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60.xml"/><Relationship Id="rId1" Type="http://schemas.openxmlformats.org/officeDocument/2006/relationships/slideLayout" Target="../slideLayouts/slideLayout2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87.emf"/><Relationship Id="rId5" Type="http://schemas.openxmlformats.org/officeDocument/2006/relationships/package" Target="../embeddings/Microsoft_Word_Document1.docx"/><Relationship Id="rId4" Type="http://schemas.openxmlformats.org/officeDocument/2006/relationships/oleObject" Target="../embeddings/oleObject1.bin"/></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7.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191000"/>
            <a:ext cx="6629400" cy="2667000"/>
          </a:xfrm>
        </p:spPr>
        <p:txBody>
          <a:bodyPr>
            <a:noAutofit/>
          </a:bodyPr>
          <a:lstStyle/>
          <a:p>
            <a:r>
              <a:rPr lang="en-US" sz="2000" dirty="0" smtClean="0"/>
              <a:t>Presentation For NCEP EMC</a:t>
            </a:r>
          </a:p>
          <a:p>
            <a:endParaRPr lang="en-US" sz="2000" dirty="0"/>
          </a:p>
          <a:p>
            <a:r>
              <a:rPr lang="en-US" sz="2000" dirty="0" smtClean="0"/>
              <a:t>Fred </a:t>
            </a:r>
            <a:r>
              <a:rPr lang="en-US" sz="2000" dirty="0" err="1" smtClean="0"/>
              <a:t>Toepfer</a:t>
            </a:r>
            <a:r>
              <a:rPr lang="en-US" sz="2000" dirty="0" smtClean="0"/>
              <a:t>/Tim Schneider, Vijay </a:t>
            </a:r>
            <a:r>
              <a:rPr lang="en-US" sz="2000" dirty="0" err="1" smtClean="0"/>
              <a:t>Tallapragada</a:t>
            </a:r>
            <a:r>
              <a:rPr lang="en-US" sz="2000" dirty="0" smtClean="0"/>
              <a:t>, Jeff Whitaker, and Steve Warren</a:t>
            </a:r>
          </a:p>
          <a:p>
            <a:r>
              <a:rPr lang="en-US" sz="2000" dirty="0" smtClean="0"/>
              <a:t>&amp; the Dynamic Core Test Group</a:t>
            </a:r>
          </a:p>
          <a:p>
            <a:r>
              <a:rPr lang="en-US" sz="2000" dirty="0" smtClean="0"/>
              <a:t>July 19, 2016</a:t>
            </a:r>
            <a:endParaRPr lang="en-US" sz="2000" dirty="0"/>
          </a:p>
        </p:txBody>
      </p:sp>
      <p:sp>
        <p:nvSpPr>
          <p:cNvPr id="5" name="Rectangle 2"/>
          <p:cNvSpPr>
            <a:spLocks noGrp="1" noChangeArrowheads="1"/>
          </p:cNvSpPr>
          <p:nvPr>
            <p:ph type="ctrTitle"/>
          </p:nvPr>
        </p:nvSpPr>
        <p:spPr>
          <a:xfrm>
            <a:off x="178025" y="1271321"/>
            <a:ext cx="6324600" cy="2995879"/>
          </a:xfrm>
          <a:noFill/>
        </p:spPr>
        <p:txBody>
          <a:bodyPr/>
          <a:lstStyle/>
          <a:p>
            <a:pPr eaLnBrk="1" hangingPunct="1">
              <a:spcBef>
                <a:spcPts val="1200"/>
              </a:spcBef>
            </a:pPr>
            <a:r>
              <a:rPr lang="en-US" sz="3200" b="1" dirty="0" smtClean="0"/>
              <a:t/>
            </a:r>
            <a:br>
              <a:rPr lang="en-US" sz="3200" b="1" dirty="0" smtClean="0"/>
            </a:br>
            <a:r>
              <a:rPr lang="en-US" sz="3200" b="1" dirty="0" smtClean="0"/>
              <a:t>Next Generation Global Prediction System</a:t>
            </a:r>
            <a:br>
              <a:rPr lang="en-US" sz="3200" b="1" dirty="0" smtClean="0"/>
            </a:br>
            <a:r>
              <a:rPr lang="en-US" sz="3200" b="1" dirty="0" smtClean="0"/>
              <a:t>(NGGPS)</a:t>
            </a:r>
            <a:r>
              <a:rPr lang="en-US" sz="3200" b="1" dirty="0"/>
              <a:t/>
            </a:r>
            <a:br>
              <a:rPr lang="en-US" sz="3200" b="1" dirty="0"/>
            </a:br>
            <a:r>
              <a:rPr lang="en-US" sz="3200" b="1" dirty="0" smtClean="0"/>
              <a:t>Phase 2 Atmospheric Dynamic Core Testing and Evaluation</a:t>
            </a:r>
            <a:br>
              <a:rPr lang="en-US" sz="3200" b="1" dirty="0" smtClean="0"/>
            </a:br>
            <a:endParaRPr lang="en-US" sz="3200" b="1" dirty="0" smtClean="0"/>
          </a:p>
        </p:txBody>
      </p:sp>
      <p:cxnSp>
        <p:nvCxnSpPr>
          <p:cNvPr id="8" name="Straight Connector 7"/>
          <p:cNvCxnSpPr/>
          <p:nvPr/>
        </p:nvCxnSpPr>
        <p:spPr>
          <a:xfrm flipH="1">
            <a:off x="178025" y="1294726"/>
            <a:ext cx="89012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2" descr="http://mpas-dev.github.io/files/graphics/clouds.png"/>
          <p:cNvPicPr>
            <a:picLocks noChangeAspect="1" noChangeArrowheads="1"/>
          </p:cNvPicPr>
          <p:nvPr/>
        </p:nvPicPr>
        <p:blipFill rotWithShape="1">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2193" t="1037" r="1755" b="2265"/>
          <a:stretch/>
        </p:blipFill>
        <p:spPr bwMode="auto">
          <a:xfrm>
            <a:off x="6679581" y="1547682"/>
            <a:ext cx="2185639" cy="216567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weather.gov/images/sti/nggps/fv3_websi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9581" y="3962399"/>
            <a:ext cx="2159619" cy="21596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705600" y="1506379"/>
            <a:ext cx="2145064" cy="246221"/>
          </a:xfrm>
          <a:prstGeom prst="rect">
            <a:avLst/>
          </a:prstGeom>
          <a:noFill/>
        </p:spPr>
        <p:txBody>
          <a:bodyPr wrap="square" rtlCol="0">
            <a:spAutoFit/>
          </a:bodyPr>
          <a:lstStyle/>
          <a:p>
            <a:r>
              <a:rPr lang="en-US" sz="1000" dirty="0" smtClean="0"/>
              <a:t>NCAR                                   MPAS</a:t>
            </a:r>
            <a:endParaRPr lang="en-US" sz="1000" dirty="0"/>
          </a:p>
        </p:txBody>
      </p:sp>
    </p:spTree>
    <p:extLst>
      <p:ext uri="{BB962C8B-B14F-4D97-AF65-F5344CB8AC3E}">
        <p14:creationId xmlns:p14="http://schemas.microsoft.com/office/powerpoint/2010/main" val="30069981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3200" b="1" kern="1200" dirty="0">
                <a:solidFill>
                  <a:schemeClr val="tx1"/>
                </a:solidFill>
                <a:latin typeface="Arial" charset="0"/>
                <a:ea typeface="+mn-ea"/>
                <a:cs typeface="Arial" charset="0"/>
              </a:rPr>
              <a:t>NGGPS </a:t>
            </a:r>
            <a:r>
              <a:rPr lang="en-US" sz="3200" b="1" kern="1200" dirty="0" err="1">
                <a:solidFill>
                  <a:schemeClr val="tx1"/>
                </a:solidFill>
                <a:latin typeface="Arial" charset="0"/>
                <a:ea typeface="+mn-ea"/>
                <a:cs typeface="Arial" charset="0"/>
              </a:rPr>
              <a:t>Dycore</a:t>
            </a:r>
            <a:r>
              <a:rPr lang="en-US" sz="3200" b="1" kern="1200" dirty="0">
                <a:solidFill>
                  <a:schemeClr val="tx1"/>
                </a:solidFill>
                <a:latin typeface="Arial" charset="0"/>
                <a:ea typeface="+mn-ea"/>
                <a:cs typeface="Arial" charset="0"/>
              </a:rPr>
              <a:t> Test Group (DTG) </a:t>
            </a:r>
            <a:br>
              <a:rPr lang="en-US" sz="3200" b="1" kern="1200" dirty="0">
                <a:solidFill>
                  <a:schemeClr val="tx1"/>
                </a:solidFill>
                <a:latin typeface="Arial" charset="0"/>
                <a:ea typeface="+mn-ea"/>
                <a:cs typeface="Arial" charset="0"/>
              </a:rPr>
            </a:br>
            <a:r>
              <a:rPr lang="en-US" sz="3200" b="1" kern="1200" dirty="0">
                <a:solidFill>
                  <a:schemeClr val="tx1"/>
                </a:solidFill>
                <a:latin typeface="Arial" charset="0"/>
                <a:ea typeface="+mn-ea"/>
                <a:cs typeface="Arial" charset="0"/>
              </a:rPr>
              <a:t>Membership</a:t>
            </a:r>
          </a:p>
        </p:txBody>
      </p:sp>
      <p:sp>
        <p:nvSpPr>
          <p:cNvPr id="3" name="Content Placeholder 2"/>
          <p:cNvSpPr>
            <a:spLocks noGrp="1"/>
          </p:cNvSpPr>
          <p:nvPr>
            <p:ph sz="half" idx="2"/>
          </p:nvPr>
        </p:nvSpPr>
        <p:spPr>
          <a:xfrm>
            <a:off x="457200" y="1447800"/>
            <a:ext cx="4040188" cy="3951288"/>
          </a:xfrm>
          <a:noFill/>
          <a:ln w="9525">
            <a:noFill/>
            <a:miter lim="800000"/>
            <a:headEnd/>
            <a:tailEnd/>
          </a:ln>
        </p:spPr>
        <p:txBody>
          <a:bodyPr vert="horz" wrap="square" lIns="91440" tIns="45720" rIns="91440" bIns="45720" numCol="1" anchor="t" anchorCtr="0" compatLnSpc="1">
            <a:prstTxWarp prst="textNoShape">
              <a:avLst/>
            </a:prstTxWarp>
          </a:bodyPr>
          <a:lstStyle/>
          <a:p>
            <a:r>
              <a:rPr lang="en-US" sz="2000" dirty="0"/>
              <a:t>Ming </a:t>
            </a:r>
            <a:r>
              <a:rPr lang="en-US" sz="2000" dirty="0" err="1"/>
              <a:t>Ji</a:t>
            </a:r>
            <a:r>
              <a:rPr lang="en-US" sz="2000" dirty="0"/>
              <a:t>, Chair </a:t>
            </a:r>
            <a:endParaRPr lang="en-US" sz="2000" dirty="0" smtClean="0"/>
          </a:p>
          <a:p>
            <a:pPr lvl="1"/>
            <a:r>
              <a:rPr lang="en-US" sz="1600" dirty="0" smtClean="0"/>
              <a:t>Dir., Office of Sci. Tech. </a:t>
            </a:r>
            <a:r>
              <a:rPr lang="en-US" sz="1600" dirty="0" err="1" smtClean="0"/>
              <a:t>Integ</a:t>
            </a:r>
            <a:r>
              <a:rPr lang="en-US" sz="1600" dirty="0" smtClean="0"/>
              <a:t>.</a:t>
            </a:r>
            <a:endParaRPr lang="en-US" sz="1600" dirty="0"/>
          </a:p>
          <a:p>
            <a:r>
              <a:rPr lang="en-US" sz="2000" dirty="0" smtClean="0"/>
              <a:t>Fred </a:t>
            </a:r>
            <a:r>
              <a:rPr lang="en-US" sz="2000" dirty="0" err="1" smtClean="0"/>
              <a:t>Toepfer</a:t>
            </a:r>
            <a:endParaRPr lang="en-US" sz="2000" dirty="0"/>
          </a:p>
          <a:p>
            <a:pPr lvl="1"/>
            <a:r>
              <a:rPr lang="en-US" sz="1600" dirty="0" smtClean="0"/>
              <a:t>NGGPS </a:t>
            </a:r>
            <a:r>
              <a:rPr lang="en-US" sz="1600" dirty="0"/>
              <a:t>Program </a:t>
            </a:r>
            <a:r>
              <a:rPr lang="en-US" sz="1600" dirty="0" smtClean="0"/>
              <a:t>Manager</a:t>
            </a:r>
          </a:p>
          <a:p>
            <a:r>
              <a:rPr lang="en-US" sz="2000" dirty="0" smtClean="0"/>
              <a:t>Tim Schneider</a:t>
            </a:r>
          </a:p>
          <a:p>
            <a:pPr lvl="1"/>
            <a:r>
              <a:rPr lang="en-US" sz="1600" dirty="0" smtClean="0"/>
              <a:t>Acting </a:t>
            </a:r>
            <a:r>
              <a:rPr lang="en-US" sz="1600" dirty="0"/>
              <a:t>NGGPS Program </a:t>
            </a:r>
            <a:r>
              <a:rPr lang="en-US" sz="1600" dirty="0" smtClean="0"/>
              <a:t>Manager</a:t>
            </a:r>
            <a:endParaRPr lang="en-US" sz="1600" dirty="0"/>
          </a:p>
          <a:p>
            <a:r>
              <a:rPr lang="en-US" sz="2000" dirty="0"/>
              <a:t>Bob </a:t>
            </a:r>
            <a:r>
              <a:rPr lang="en-US" sz="2000" dirty="0" smtClean="0"/>
              <a:t>Gall</a:t>
            </a:r>
          </a:p>
          <a:p>
            <a:pPr lvl="1"/>
            <a:r>
              <a:rPr lang="en-US" sz="1600" dirty="0" smtClean="0"/>
              <a:t>Independent Consultant</a:t>
            </a:r>
          </a:p>
          <a:p>
            <a:r>
              <a:rPr lang="en-US" sz="2000" dirty="0" smtClean="0"/>
              <a:t>Ricky Rood</a:t>
            </a:r>
          </a:p>
          <a:p>
            <a:pPr lvl="1"/>
            <a:r>
              <a:rPr lang="en-US" sz="1600" dirty="0" smtClean="0"/>
              <a:t>Independent Consultant</a:t>
            </a:r>
          </a:p>
          <a:p>
            <a:r>
              <a:rPr lang="en-US" sz="2000" dirty="0" smtClean="0"/>
              <a:t>John </a:t>
            </a:r>
            <a:r>
              <a:rPr lang="en-US" sz="2000" dirty="0" err="1" smtClean="0"/>
              <a:t>Thuburn</a:t>
            </a:r>
            <a:endParaRPr lang="en-US" sz="2000" dirty="0"/>
          </a:p>
          <a:p>
            <a:pPr lvl="1"/>
            <a:r>
              <a:rPr lang="en-US" sz="1600" dirty="0" smtClean="0"/>
              <a:t>Independent Consultant</a:t>
            </a:r>
            <a:endParaRPr lang="en-US" sz="1600" dirty="0"/>
          </a:p>
        </p:txBody>
      </p:sp>
      <p:sp>
        <p:nvSpPr>
          <p:cNvPr id="6" name="Content Placeholder 5"/>
          <p:cNvSpPr>
            <a:spLocks noGrp="1"/>
          </p:cNvSpPr>
          <p:nvPr>
            <p:ph sz="quarter" idx="4"/>
          </p:nvPr>
        </p:nvSpPr>
        <p:spPr>
          <a:xfrm>
            <a:off x="4648199" y="1371600"/>
            <a:ext cx="4224867" cy="5029200"/>
          </a:xfrm>
        </p:spPr>
        <p:txBody>
          <a:bodyPr/>
          <a:lstStyle/>
          <a:p>
            <a:r>
              <a:rPr lang="en-US" sz="2000" dirty="0"/>
              <a:t>Melinda </a:t>
            </a:r>
            <a:r>
              <a:rPr lang="en-US" sz="2000" dirty="0" smtClean="0"/>
              <a:t>Peng/Jim Doyle</a:t>
            </a:r>
          </a:p>
          <a:p>
            <a:pPr lvl="1"/>
            <a:r>
              <a:rPr lang="en-US" sz="1600" dirty="0" smtClean="0"/>
              <a:t>Navy/NRL Monterey</a:t>
            </a:r>
            <a:endParaRPr lang="en-US" sz="1600" dirty="0"/>
          </a:p>
          <a:p>
            <a:r>
              <a:rPr lang="en-US" sz="2000" dirty="0" smtClean="0"/>
              <a:t>Ram </a:t>
            </a:r>
            <a:r>
              <a:rPr lang="en-US" sz="2000" dirty="0" err="1" smtClean="0"/>
              <a:t>Ramaswamy</a:t>
            </a:r>
            <a:r>
              <a:rPr lang="en-US" sz="2000" dirty="0" smtClean="0"/>
              <a:t>/SJ Lin</a:t>
            </a:r>
          </a:p>
          <a:p>
            <a:pPr lvl="1"/>
            <a:r>
              <a:rPr lang="en-US" sz="1600" dirty="0" smtClean="0"/>
              <a:t>GFDL</a:t>
            </a:r>
            <a:endParaRPr lang="en-US" sz="1600" dirty="0"/>
          </a:p>
          <a:p>
            <a:r>
              <a:rPr lang="en-US" sz="2000" dirty="0"/>
              <a:t>Hendrik </a:t>
            </a:r>
            <a:r>
              <a:rPr lang="en-US" sz="2000" dirty="0" err="1" smtClean="0"/>
              <a:t>Tolman</a:t>
            </a:r>
            <a:r>
              <a:rPr lang="en-US" sz="2000" dirty="0" smtClean="0"/>
              <a:t>/Vijay </a:t>
            </a:r>
            <a:r>
              <a:rPr lang="en-US" sz="2000" dirty="0" err="1" smtClean="0"/>
              <a:t>Tallapragada</a:t>
            </a:r>
            <a:endParaRPr lang="en-US" sz="2000" dirty="0"/>
          </a:p>
          <a:p>
            <a:pPr lvl="1"/>
            <a:r>
              <a:rPr lang="en-US" sz="1600" dirty="0" smtClean="0"/>
              <a:t>NCEP/EMC</a:t>
            </a:r>
            <a:endParaRPr lang="en-US" sz="1600" dirty="0"/>
          </a:p>
          <a:p>
            <a:r>
              <a:rPr lang="en-US" sz="2000" dirty="0"/>
              <a:t>Chris </a:t>
            </a:r>
            <a:r>
              <a:rPr lang="en-US" sz="2000" dirty="0" smtClean="0"/>
              <a:t>Davis/Bill </a:t>
            </a:r>
            <a:r>
              <a:rPr lang="en-US" sz="2000" dirty="0" err="1" smtClean="0"/>
              <a:t>Skamarock</a:t>
            </a:r>
            <a:r>
              <a:rPr lang="en-US" sz="2000" dirty="0">
                <a:solidFill>
                  <a:srgbClr val="FF0000"/>
                </a:solidFill>
              </a:rPr>
              <a:t>*</a:t>
            </a:r>
            <a:endParaRPr lang="en-US" sz="2000" dirty="0" smtClean="0"/>
          </a:p>
          <a:p>
            <a:pPr lvl="1"/>
            <a:r>
              <a:rPr lang="en-US" sz="1600" dirty="0" smtClean="0"/>
              <a:t>NCAR/MMM</a:t>
            </a:r>
            <a:endParaRPr lang="en-US" sz="1600" dirty="0"/>
          </a:p>
          <a:p>
            <a:r>
              <a:rPr lang="en-US" sz="2000" dirty="0"/>
              <a:t>Kevin </a:t>
            </a:r>
            <a:r>
              <a:rPr lang="en-US" sz="2000" dirty="0" smtClean="0"/>
              <a:t>Kelleher/Stan Benjamin</a:t>
            </a:r>
          </a:p>
          <a:p>
            <a:pPr lvl="1"/>
            <a:r>
              <a:rPr lang="en-US" sz="1600" dirty="0" smtClean="0"/>
              <a:t>ESRL/GSD</a:t>
            </a:r>
          </a:p>
          <a:p>
            <a:r>
              <a:rPr lang="en-US" sz="2000" dirty="0" smtClean="0"/>
              <a:t>Jeff Whitaker</a:t>
            </a:r>
          </a:p>
          <a:p>
            <a:pPr lvl="1"/>
            <a:r>
              <a:rPr lang="en-US" sz="1600" dirty="0" smtClean="0"/>
              <a:t>NGGPS Test Manager</a:t>
            </a:r>
          </a:p>
          <a:p>
            <a:r>
              <a:rPr lang="en-US" sz="2000" dirty="0" smtClean="0"/>
              <a:t>John </a:t>
            </a:r>
            <a:r>
              <a:rPr lang="en-US" sz="2000" dirty="0" err="1" smtClean="0"/>
              <a:t>Michalakes</a:t>
            </a:r>
            <a:endParaRPr lang="en-US" sz="2000" dirty="0" smtClean="0"/>
          </a:p>
          <a:p>
            <a:pPr lvl="1"/>
            <a:r>
              <a:rPr lang="en-US" sz="1600" dirty="0" smtClean="0"/>
              <a:t>Chair, Advanced Computing Evaluation Committee</a:t>
            </a:r>
            <a:endParaRPr lang="en-US" sz="1600" dirty="0"/>
          </a:p>
        </p:txBody>
      </p:sp>
      <p:sp>
        <p:nvSpPr>
          <p:cNvPr id="4" name="TextBox 3"/>
          <p:cNvSpPr txBox="1"/>
          <p:nvPr/>
        </p:nvSpPr>
        <p:spPr>
          <a:xfrm>
            <a:off x="609600" y="6172200"/>
            <a:ext cx="3886200" cy="523220"/>
          </a:xfrm>
          <a:prstGeom prst="rect">
            <a:avLst/>
          </a:prstGeom>
          <a:noFill/>
        </p:spPr>
        <p:txBody>
          <a:bodyPr wrap="square" rtlCol="0">
            <a:spAutoFit/>
          </a:bodyPr>
          <a:lstStyle/>
          <a:p>
            <a:r>
              <a:rPr lang="en-US" sz="1400" dirty="0" smtClean="0">
                <a:solidFill>
                  <a:srgbClr val="FF0000"/>
                </a:solidFill>
              </a:rPr>
              <a:t>* NCAR ceased participation and withdrew from DTG on 20 May 2016</a:t>
            </a:r>
            <a:endParaRPr lang="en-US" sz="1400" dirty="0">
              <a:solidFill>
                <a:srgbClr val="FF0000"/>
              </a:solidFill>
            </a:endParaRPr>
          </a:p>
        </p:txBody>
      </p:sp>
    </p:spTree>
    <p:extLst>
      <p:ext uri="{BB962C8B-B14F-4D97-AF65-F5344CB8AC3E}">
        <p14:creationId xmlns:p14="http://schemas.microsoft.com/office/powerpoint/2010/main" val="267682423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tc_wordmark_pms203.jpg"/>
          <p:cNvPicPr>
            <a:picLocks noChangeAspect="1"/>
          </p:cNvPicPr>
          <p:nvPr/>
        </p:nvPicPr>
        <p:blipFill>
          <a:blip r:embed="rId3" cstate="print"/>
          <a:stretch>
            <a:fillRect/>
          </a:stretch>
        </p:blipFill>
        <p:spPr>
          <a:xfrm>
            <a:off x="0" y="6081838"/>
            <a:ext cx="2895599" cy="776162"/>
          </a:xfrm>
          <a:prstGeom prst="rect">
            <a:avLst/>
          </a:prstGeom>
        </p:spPr>
      </p:pic>
      <p:sp>
        <p:nvSpPr>
          <p:cNvPr id="2" name="Title 1"/>
          <p:cNvSpPr>
            <a:spLocks noGrp="1"/>
          </p:cNvSpPr>
          <p:nvPr>
            <p:ph type="title"/>
          </p:nvPr>
        </p:nvSpPr>
        <p:spPr>
          <a:xfrm>
            <a:off x="548640" y="274638"/>
            <a:ext cx="8183880" cy="1143000"/>
          </a:xfrm>
        </p:spPr>
        <p:txBody>
          <a:bodyPr>
            <a:normAutofit fontScale="90000"/>
          </a:bodyPr>
          <a:lstStyle/>
          <a:p>
            <a:r>
              <a:rPr lang="en-US" dirty="0" smtClean="0"/>
              <a:t>Global Model Test Bed (GMTB):</a:t>
            </a:r>
            <a:br>
              <a:rPr lang="en-US" dirty="0" smtClean="0"/>
            </a:br>
            <a:r>
              <a:rPr lang="en-US" dirty="0" smtClean="0"/>
              <a:t>Facilitating NGGPS physics </a:t>
            </a:r>
            <a:r>
              <a:rPr lang="en-US" dirty="0"/>
              <a:t>d</a:t>
            </a:r>
            <a:r>
              <a:rPr lang="en-US" dirty="0" smtClean="0"/>
              <a:t>evelopment</a:t>
            </a:r>
            <a:endParaRPr lang="en-US" dirty="0"/>
          </a:p>
        </p:txBody>
      </p:sp>
      <p:sp>
        <p:nvSpPr>
          <p:cNvPr id="3" name="Slide Number Placeholder 2"/>
          <p:cNvSpPr>
            <a:spLocks noGrp="1"/>
          </p:cNvSpPr>
          <p:nvPr>
            <p:ph type="sldNum" sz="quarter" idx="12"/>
          </p:nvPr>
        </p:nvSpPr>
        <p:spPr>
          <a:xfrm>
            <a:off x="8549640" y="6263640"/>
            <a:ext cx="457200" cy="457200"/>
          </a:xfrm>
        </p:spPr>
        <p:txBody>
          <a:bodyPr/>
          <a:lstStyle/>
          <a:p>
            <a:fld id="{F5459D80-F6AF-4590-8E73-2F013678FE42}" type="slidenum">
              <a:rPr lang="en-US" smtClean="0"/>
              <a:pPr/>
              <a:t>100</a:t>
            </a:fld>
            <a:endParaRPr lang="en-US" dirty="0"/>
          </a:p>
        </p:txBody>
      </p:sp>
      <p:pic>
        <p:nvPicPr>
          <p:cNvPr id="5" name="Content Placeholder 3" descr="GMTB_in_NGGPS.jpg"/>
          <p:cNvPicPr>
            <a:picLocks noChangeAspect="1"/>
          </p:cNvPicPr>
          <p:nvPr/>
        </p:nvPicPr>
        <p:blipFill>
          <a:blip r:embed="rId4" cstate="print">
            <a:extLst>
              <a:ext uri="{28A0092B-C50C-407E-A947-70E740481C1C}">
                <a14:useLocalDpi xmlns:a14="http://schemas.microsoft.com/office/drawing/2010/main" val="0"/>
              </a:ext>
            </a:extLst>
          </a:blip>
          <a:srcRect l="531" r="531"/>
          <a:stretch>
            <a:fillRect/>
          </a:stretch>
        </p:blipFill>
        <p:spPr>
          <a:xfrm>
            <a:off x="548640" y="1447800"/>
            <a:ext cx="7772400" cy="4572000"/>
          </a:xfrm>
          <a:prstGeom prst="rect">
            <a:avLst/>
          </a:prstGeom>
        </p:spPr>
      </p:pic>
      <p:sp>
        <p:nvSpPr>
          <p:cNvPr id="8" name="TextBox 7"/>
          <p:cNvSpPr txBox="1"/>
          <p:nvPr/>
        </p:nvSpPr>
        <p:spPr>
          <a:xfrm>
            <a:off x="5486400" y="1444752"/>
            <a:ext cx="2667000" cy="1323439"/>
          </a:xfrm>
          <a:prstGeom prst="rect">
            <a:avLst/>
          </a:prstGeom>
          <a:solidFill>
            <a:schemeClr val="accent3">
              <a:lumMod val="60000"/>
              <a:lumOff val="40000"/>
            </a:schemeClr>
          </a:solidFill>
          <a:ln w="19050">
            <a:solidFill>
              <a:schemeClr val="tx1"/>
            </a:solidFill>
          </a:ln>
        </p:spPr>
        <p:txBody>
          <a:bodyPr wrap="square" rtlCol="0">
            <a:spAutoFit/>
          </a:bodyPr>
          <a:lstStyle/>
          <a:p>
            <a:r>
              <a:rPr lang="en-US" sz="2000" dirty="0" smtClean="0">
                <a:solidFill>
                  <a:prstClr val="black"/>
                </a:solidFill>
              </a:rPr>
              <a:t>Success requires close collaboration with EMC &amp; community physics developers!</a:t>
            </a:r>
          </a:p>
        </p:txBody>
      </p:sp>
    </p:spTree>
    <p:extLst>
      <p:ext uri="{BB962C8B-B14F-4D97-AF65-F5344CB8AC3E}">
        <p14:creationId xmlns:p14="http://schemas.microsoft.com/office/powerpoint/2010/main" val="4113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GMTB – Current Focus</a:t>
            </a:r>
            <a:endParaRPr lang="en-US" b="1" dirty="0">
              <a:solidFill>
                <a:schemeClr val="tx1"/>
              </a:solidFill>
            </a:endParaRPr>
          </a:p>
        </p:txBody>
      </p:sp>
      <p:sp>
        <p:nvSpPr>
          <p:cNvPr id="3" name="Content Placeholder 2"/>
          <p:cNvSpPr>
            <a:spLocks noGrp="1"/>
          </p:cNvSpPr>
          <p:nvPr>
            <p:ph idx="1"/>
          </p:nvPr>
        </p:nvSpPr>
        <p:spPr>
          <a:xfrm>
            <a:off x="467832" y="1343247"/>
            <a:ext cx="8229600" cy="5169065"/>
          </a:xfrm>
        </p:spPr>
        <p:txBody>
          <a:bodyPr/>
          <a:lstStyle/>
          <a:p>
            <a:r>
              <a:rPr lang="en-US" sz="2400" dirty="0" smtClean="0"/>
              <a:t>Atmospheric </a:t>
            </a:r>
            <a:r>
              <a:rPr lang="en-US" sz="2400" dirty="0"/>
              <a:t>physics</a:t>
            </a:r>
          </a:p>
          <a:p>
            <a:pPr lvl="1"/>
            <a:r>
              <a:rPr lang="en-US" sz="2400" dirty="0"/>
              <a:t>Create and support a Common Community Physics Package (CCPP) with carefully vetted physics suites for global modeling at various resolutions</a:t>
            </a:r>
          </a:p>
          <a:p>
            <a:pPr lvl="1"/>
            <a:r>
              <a:rPr lang="en-US" sz="2400" dirty="0" smtClean="0"/>
              <a:t>Develop </a:t>
            </a:r>
            <a:r>
              <a:rPr lang="en-US" sz="2400" dirty="0"/>
              <a:t>a design and implementation plan </a:t>
            </a:r>
            <a:r>
              <a:rPr lang="en-US" sz="2400" dirty="0" smtClean="0"/>
              <a:t>to </a:t>
            </a:r>
            <a:r>
              <a:rPr lang="en-US" sz="2400" dirty="0"/>
              <a:t>evolve current Interoperable Physics Driver </a:t>
            </a:r>
            <a:r>
              <a:rPr lang="en-US" sz="2400" dirty="0" smtClean="0"/>
              <a:t>(IPD) </a:t>
            </a:r>
            <a:r>
              <a:rPr lang="en-US" sz="2400" dirty="0"/>
              <a:t>to meet the needs of </a:t>
            </a:r>
            <a:r>
              <a:rPr lang="en-US" sz="2400" dirty="0" smtClean="0"/>
              <a:t>NGGPS</a:t>
            </a:r>
            <a:endParaRPr lang="en-US" sz="2400" dirty="0"/>
          </a:p>
          <a:p>
            <a:pPr lvl="1"/>
            <a:r>
              <a:rPr lang="en-US" sz="2400" dirty="0" smtClean="0"/>
              <a:t>Implement </a:t>
            </a:r>
            <a:r>
              <a:rPr lang="en-US" sz="2400" dirty="0"/>
              <a:t>a testbed for innovations</a:t>
            </a:r>
          </a:p>
          <a:p>
            <a:pPr lvl="1"/>
            <a:r>
              <a:rPr lang="en-US" sz="2400" dirty="0"/>
              <a:t>NGGPS Physics </a:t>
            </a:r>
            <a:r>
              <a:rPr lang="en-US" sz="2400" dirty="0" smtClean="0"/>
              <a:t>Workshop</a:t>
            </a:r>
          </a:p>
          <a:p>
            <a:r>
              <a:rPr lang="en-US" sz="2400" dirty="0" smtClean="0"/>
              <a:t>Sea ice model</a:t>
            </a:r>
          </a:p>
          <a:p>
            <a:pPr lvl="1"/>
            <a:r>
              <a:rPr lang="en-US" sz="2400" dirty="0" smtClean="0"/>
              <a:t>Participate </a:t>
            </a:r>
            <a:r>
              <a:rPr lang="en-US" sz="2400" dirty="0"/>
              <a:t>in </a:t>
            </a:r>
            <a:r>
              <a:rPr lang="en-US" sz="2400" dirty="0" smtClean="0"/>
              <a:t>efforts to </a:t>
            </a:r>
            <a:r>
              <a:rPr lang="en-US" sz="2400" dirty="0"/>
              <a:t>create a plan for fostering </a:t>
            </a:r>
            <a:r>
              <a:rPr lang="en-US" sz="2400" dirty="0" smtClean="0"/>
              <a:t>community collaboration </a:t>
            </a:r>
            <a:r>
              <a:rPr lang="en-US" sz="2400" dirty="0"/>
              <a:t>in Los Alamos Sea Ice Model (</a:t>
            </a:r>
            <a:r>
              <a:rPr lang="en-US" sz="2400" dirty="0" smtClean="0"/>
              <a:t>CICE) development</a:t>
            </a:r>
            <a:endParaRPr lang="en-US" sz="2400" dirty="0"/>
          </a:p>
          <a:p>
            <a:endParaRPr lang="en-US" sz="2800" dirty="0" smtClean="0"/>
          </a:p>
        </p:txBody>
      </p:sp>
    </p:spTree>
    <p:extLst>
      <p:ext uri="{BB962C8B-B14F-4D97-AF65-F5344CB8AC3E}">
        <p14:creationId xmlns:p14="http://schemas.microsoft.com/office/powerpoint/2010/main" val="375028151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GMTB – DTC Support</a:t>
            </a:r>
            <a:endParaRPr lang="en-US" b="1" dirty="0">
              <a:solidFill>
                <a:schemeClr val="tx1"/>
              </a:solidFill>
            </a:endParaRPr>
          </a:p>
        </p:txBody>
      </p:sp>
      <p:sp>
        <p:nvSpPr>
          <p:cNvPr id="3" name="Content Placeholder 2"/>
          <p:cNvSpPr>
            <a:spLocks noGrp="1"/>
          </p:cNvSpPr>
          <p:nvPr>
            <p:ph idx="1"/>
          </p:nvPr>
        </p:nvSpPr>
        <p:spPr>
          <a:xfrm>
            <a:off x="467832" y="1343247"/>
            <a:ext cx="8229600" cy="5514753"/>
          </a:xfrm>
        </p:spPr>
        <p:txBody>
          <a:bodyPr/>
          <a:lstStyle/>
          <a:p>
            <a:r>
              <a:rPr lang="en-US" sz="2300" dirty="0" smtClean="0"/>
              <a:t>Cases </a:t>
            </a:r>
            <a:r>
              <a:rPr lang="en-US" sz="2300" dirty="0"/>
              <a:t>for each hierarchy tier, </a:t>
            </a:r>
            <a:r>
              <a:rPr lang="en-US" sz="2300" dirty="0" smtClean="0"/>
              <a:t>from idealized </a:t>
            </a:r>
            <a:r>
              <a:rPr lang="en-US" sz="2300" dirty="0"/>
              <a:t>tests using a single-column model, through more complex tests using a full global dynamic </a:t>
            </a:r>
            <a:r>
              <a:rPr lang="en-US" sz="2300" dirty="0" smtClean="0"/>
              <a:t>core.  Including: </a:t>
            </a:r>
            <a:endParaRPr lang="en-US" sz="2300" dirty="0"/>
          </a:p>
          <a:p>
            <a:pPr lvl="1"/>
            <a:r>
              <a:rPr lang="en-US" sz="2300" dirty="0"/>
              <a:t>Initialization data</a:t>
            </a:r>
          </a:p>
          <a:p>
            <a:pPr lvl="1"/>
            <a:r>
              <a:rPr lang="en-US" sz="2300" dirty="0" err="1"/>
              <a:t>Forcings</a:t>
            </a:r>
            <a:endParaRPr lang="en-US" sz="2300" dirty="0"/>
          </a:p>
          <a:p>
            <a:pPr lvl="1"/>
            <a:r>
              <a:rPr lang="en-US" sz="2300" dirty="0"/>
              <a:t>Relevant observation datasets</a:t>
            </a:r>
          </a:p>
          <a:p>
            <a:r>
              <a:rPr lang="en-US" sz="2300" dirty="0"/>
              <a:t>Benchmarks</a:t>
            </a:r>
          </a:p>
          <a:p>
            <a:pPr lvl="1"/>
            <a:r>
              <a:rPr lang="en-US" sz="2300" dirty="0"/>
              <a:t>Output of operational models for each case</a:t>
            </a:r>
          </a:p>
          <a:p>
            <a:r>
              <a:rPr lang="en-US" sz="2300" dirty="0"/>
              <a:t>Analysis tools, such as,</a:t>
            </a:r>
          </a:p>
          <a:p>
            <a:pPr lvl="1"/>
            <a:r>
              <a:rPr lang="en-US" sz="2300" dirty="0"/>
              <a:t>Model Evaluation Tools (MET)</a:t>
            </a:r>
          </a:p>
          <a:p>
            <a:pPr lvl="1"/>
            <a:r>
              <a:rPr lang="en-US" sz="2300" dirty="0"/>
              <a:t>Tools shared from community</a:t>
            </a:r>
          </a:p>
          <a:p>
            <a:pPr lvl="1"/>
            <a:r>
              <a:rPr lang="en-US" sz="2300" dirty="0"/>
              <a:t>Scripts</a:t>
            </a:r>
          </a:p>
          <a:p>
            <a:pPr lvl="1"/>
            <a:r>
              <a:rPr lang="en-US" sz="2300" dirty="0"/>
              <a:t>Diagnostic plot-making capabilities</a:t>
            </a:r>
          </a:p>
          <a:p>
            <a:pPr marL="0" indent="0">
              <a:buNone/>
            </a:pPr>
            <a:endParaRPr lang="en-US" sz="2400" dirty="0"/>
          </a:p>
          <a:p>
            <a:endParaRPr lang="en-US" sz="2800" dirty="0" smtClean="0"/>
          </a:p>
        </p:txBody>
      </p:sp>
    </p:spTree>
    <p:extLst>
      <p:ext uri="{BB962C8B-B14F-4D97-AF65-F5344CB8AC3E}">
        <p14:creationId xmlns:p14="http://schemas.microsoft.com/office/powerpoint/2010/main" val="69649167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sz="2800" dirty="0" smtClean="0"/>
          </a:p>
          <a:p>
            <a:pPr marL="0" indent="0" algn="ctr">
              <a:buNone/>
            </a:pPr>
            <a:r>
              <a:rPr lang="en-US" sz="4400" dirty="0" smtClean="0"/>
              <a:t>Common </a:t>
            </a:r>
            <a:r>
              <a:rPr lang="en-US" sz="4400" dirty="0"/>
              <a:t>Community Physics Package (CCPP) </a:t>
            </a:r>
            <a:r>
              <a:rPr lang="en-US" sz="4400" dirty="0" smtClean="0"/>
              <a:t>Strategy</a:t>
            </a:r>
            <a:endParaRPr lang="en-US" sz="4400" dirty="0"/>
          </a:p>
          <a:p>
            <a:pPr marL="0" indent="0" algn="ctr">
              <a:buNone/>
            </a:pPr>
            <a:endParaRPr lang="en-US" sz="4400" dirty="0" smtClean="0"/>
          </a:p>
          <a:p>
            <a:pPr marL="0" indent="0" algn="ctr">
              <a:buNone/>
            </a:pPr>
            <a:endParaRPr lang="en-US" sz="2800" dirty="0" smtClean="0"/>
          </a:p>
          <a:p>
            <a:pPr marL="0" indent="0" algn="ctr">
              <a:buNone/>
            </a:pPr>
            <a:endParaRPr lang="en-US" sz="4400" dirty="0" smtClean="0"/>
          </a:p>
        </p:txBody>
      </p:sp>
    </p:spTree>
    <p:extLst>
      <p:ext uri="{BB962C8B-B14F-4D97-AF65-F5344CB8AC3E}">
        <p14:creationId xmlns:p14="http://schemas.microsoft.com/office/powerpoint/2010/main" val="321727460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03.jpg" descr="Slide1.jpg"/>
          <p:cNvPicPr/>
          <p:nvPr/>
        </p:nvPicPr>
        <p:blipFill rotWithShape="1">
          <a:blip r:embed="rId3"/>
          <a:srcRect l="16666" r="17949" b="6844"/>
          <a:stretch/>
        </p:blipFill>
        <p:spPr>
          <a:xfrm>
            <a:off x="757451" y="3060700"/>
            <a:ext cx="3886200" cy="3111500"/>
          </a:xfrm>
          <a:prstGeom prst="rect">
            <a:avLst/>
          </a:prstGeom>
          <a:ln/>
        </p:spPr>
      </p:pic>
      <p:pic>
        <p:nvPicPr>
          <p:cNvPr id="10" name="Picture 9" descr="dtc_wordmark_pms203.jpg"/>
          <p:cNvPicPr>
            <a:picLocks noChangeAspect="1"/>
          </p:cNvPicPr>
          <p:nvPr/>
        </p:nvPicPr>
        <p:blipFill>
          <a:blip r:embed="rId4" cstate="print"/>
          <a:stretch>
            <a:fillRect/>
          </a:stretch>
        </p:blipFill>
        <p:spPr>
          <a:xfrm>
            <a:off x="0" y="6081838"/>
            <a:ext cx="2895599" cy="776162"/>
          </a:xfrm>
          <a:prstGeom prst="rect">
            <a:avLst/>
          </a:prstGeom>
        </p:spPr>
      </p:pic>
      <p:sp>
        <p:nvSpPr>
          <p:cNvPr id="2" name="Title 1"/>
          <p:cNvSpPr>
            <a:spLocks noGrp="1"/>
          </p:cNvSpPr>
          <p:nvPr>
            <p:ph type="title"/>
          </p:nvPr>
        </p:nvSpPr>
        <p:spPr/>
        <p:txBody>
          <a:bodyPr>
            <a:normAutofit/>
          </a:bodyPr>
          <a:lstStyle/>
          <a:p>
            <a:r>
              <a:rPr lang="en-US" dirty="0" smtClean="0"/>
              <a:t>Driver and CCPP in NGGPS context</a:t>
            </a:r>
            <a:endParaRPr lang="en-US" dirty="0"/>
          </a:p>
        </p:txBody>
      </p:sp>
      <p:sp>
        <p:nvSpPr>
          <p:cNvPr id="3" name="Slide Number Placeholder 2"/>
          <p:cNvSpPr>
            <a:spLocks noGrp="1"/>
          </p:cNvSpPr>
          <p:nvPr>
            <p:ph type="sldNum" sz="quarter" idx="12"/>
          </p:nvPr>
        </p:nvSpPr>
        <p:spPr/>
        <p:txBody>
          <a:bodyPr/>
          <a:lstStyle/>
          <a:p>
            <a:fld id="{F5459D80-F6AF-4590-8E73-2F013678FE42}" type="slidenum">
              <a:rPr lang="en-US" smtClean="0"/>
              <a:pPr/>
              <a:t>104</a:t>
            </a:fld>
            <a:endParaRPr lang="en-US" dirty="0"/>
          </a:p>
        </p:txBody>
      </p:sp>
      <p:sp>
        <p:nvSpPr>
          <p:cNvPr id="7" name="TextBox 6"/>
          <p:cNvSpPr txBox="1"/>
          <p:nvPr/>
        </p:nvSpPr>
        <p:spPr>
          <a:xfrm>
            <a:off x="1066801" y="1780436"/>
            <a:ext cx="3352800" cy="1077218"/>
          </a:xfrm>
          <a:prstGeom prst="rect">
            <a:avLst/>
          </a:prstGeom>
          <a:solidFill>
            <a:schemeClr val="accent3">
              <a:lumMod val="40000"/>
              <a:lumOff val="60000"/>
              <a:alpha val="62000"/>
            </a:schemeClr>
          </a:solidFill>
          <a:ln>
            <a:solidFill>
              <a:schemeClr val="tx2"/>
            </a:solidFill>
          </a:ln>
        </p:spPr>
        <p:txBody>
          <a:bodyPr wrap="square" rtlCol="0">
            <a:spAutoFit/>
          </a:bodyPr>
          <a:lstStyle/>
          <a:p>
            <a:pPr algn="ctr"/>
            <a:r>
              <a:rPr lang="en-US" sz="2400" b="1" dirty="0" smtClean="0">
                <a:solidFill>
                  <a:srgbClr val="1F497D"/>
                </a:solidFill>
              </a:rPr>
              <a:t>Dycore/CCPP/Driver</a:t>
            </a:r>
          </a:p>
          <a:p>
            <a:pPr algn="ctr"/>
            <a:r>
              <a:rPr lang="en-US" sz="2000" dirty="0">
                <a:solidFill>
                  <a:prstClr val="black"/>
                </a:solidFill>
              </a:rPr>
              <a:t>a</a:t>
            </a:r>
            <a:r>
              <a:rPr lang="en-US" sz="2000" dirty="0" smtClean="0">
                <a:solidFill>
                  <a:prstClr val="black"/>
                </a:solidFill>
              </a:rPr>
              <a:t>re elements of the atmospheric modeling component</a:t>
            </a:r>
            <a:endParaRPr lang="en-US" sz="2000" dirty="0">
              <a:solidFill>
                <a:prstClr val="black"/>
              </a:solidFill>
            </a:endParaRPr>
          </a:p>
        </p:txBody>
      </p:sp>
      <p:sp>
        <p:nvSpPr>
          <p:cNvPr id="9" name="TextBox 8"/>
          <p:cNvSpPr txBox="1"/>
          <p:nvPr/>
        </p:nvSpPr>
        <p:spPr>
          <a:xfrm>
            <a:off x="4867701" y="1780436"/>
            <a:ext cx="3895299" cy="4524315"/>
          </a:xfrm>
          <a:prstGeom prst="rect">
            <a:avLst/>
          </a:prstGeom>
          <a:solidFill>
            <a:schemeClr val="accent1">
              <a:lumMod val="40000"/>
              <a:lumOff val="60000"/>
              <a:alpha val="62000"/>
            </a:schemeClr>
          </a:solidFill>
          <a:ln>
            <a:solidFill>
              <a:schemeClr val="tx2"/>
            </a:solidFill>
          </a:ln>
        </p:spPr>
        <p:txBody>
          <a:bodyPr wrap="square" rtlCol="0">
            <a:spAutoFit/>
          </a:bodyPr>
          <a:lstStyle/>
          <a:p>
            <a:pPr algn="ctr"/>
            <a:r>
              <a:rPr lang="en-US" sz="2400" b="1" dirty="0" smtClean="0">
                <a:solidFill>
                  <a:srgbClr val="1F497D"/>
                </a:solidFill>
              </a:rPr>
              <a:t>History and Status</a:t>
            </a:r>
          </a:p>
          <a:p>
            <a:pPr marL="342900" indent="-342900">
              <a:buFont typeface="Arial" charset="0"/>
              <a:buChar char="•"/>
            </a:pPr>
            <a:r>
              <a:rPr lang="en-US" sz="2200" dirty="0" smtClean="0">
                <a:solidFill>
                  <a:prstClr val="black"/>
                </a:solidFill>
              </a:rPr>
              <a:t>NUOPC </a:t>
            </a:r>
            <a:r>
              <a:rPr lang="en-US" sz="2200" dirty="0">
                <a:solidFill>
                  <a:prstClr val="black"/>
                </a:solidFill>
              </a:rPr>
              <a:t>Physics Interoperability </a:t>
            </a:r>
            <a:r>
              <a:rPr lang="en-US" sz="2200" dirty="0" smtClean="0">
                <a:solidFill>
                  <a:prstClr val="black"/>
                </a:solidFill>
              </a:rPr>
              <a:t>Team created requirements for driver and parameterizations (modified Kalnay rules)</a:t>
            </a:r>
          </a:p>
          <a:p>
            <a:pPr marL="342900" indent="-342900">
              <a:buFont typeface="Arial" charset="0"/>
              <a:buChar char="•"/>
            </a:pPr>
            <a:r>
              <a:rPr lang="en-US" sz="2200" dirty="0" smtClean="0">
                <a:solidFill>
                  <a:prstClr val="black"/>
                </a:solidFill>
              </a:rPr>
              <a:t>In support of NGGPS, a driver was developed to facilitate connection of GFS physics to other dycores</a:t>
            </a:r>
          </a:p>
          <a:p>
            <a:pPr marL="342900" indent="-342900">
              <a:buFont typeface="Arial" charset="0"/>
              <a:buChar char="•"/>
            </a:pPr>
            <a:r>
              <a:rPr lang="en-US" sz="2200" dirty="0" smtClean="0">
                <a:solidFill>
                  <a:prstClr val="black"/>
                </a:solidFill>
              </a:rPr>
              <a:t>This driver meets needs of NGGPS dycore test but does not follow all requirements put forth by the NUOPC PI Team</a:t>
            </a:r>
          </a:p>
        </p:txBody>
      </p:sp>
    </p:spTree>
    <p:extLst>
      <p:ext uri="{BB962C8B-B14F-4D97-AF65-F5344CB8AC3E}">
        <p14:creationId xmlns:p14="http://schemas.microsoft.com/office/powerpoint/2010/main" val="281289636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Proposed Vision for Driver &amp; CCPP</a:t>
            </a:r>
            <a:endParaRPr lang="en-US" dirty="0"/>
          </a:p>
        </p:txBody>
      </p:sp>
      <p:sp>
        <p:nvSpPr>
          <p:cNvPr id="3" name="Slide Number Placeholder 2"/>
          <p:cNvSpPr>
            <a:spLocks noGrp="1"/>
          </p:cNvSpPr>
          <p:nvPr>
            <p:ph type="sldNum" sz="quarter" idx="12"/>
          </p:nvPr>
        </p:nvSpPr>
        <p:spPr/>
        <p:txBody>
          <a:bodyPr/>
          <a:lstStyle/>
          <a:p>
            <a:fld id="{F5459D80-F6AF-4590-8E73-2F013678FE42}" type="slidenum">
              <a:rPr lang="en-US" smtClean="0"/>
              <a:pPr/>
              <a:t>105</a:t>
            </a:fld>
            <a:endParaRPr lang="en-US" dirty="0"/>
          </a:p>
        </p:txBody>
      </p:sp>
      <p:sp>
        <p:nvSpPr>
          <p:cNvPr id="4" name="Content Placeholder 3"/>
          <p:cNvSpPr>
            <a:spLocks noGrp="1"/>
          </p:cNvSpPr>
          <p:nvPr>
            <p:ph sz="quarter" idx="1"/>
          </p:nvPr>
        </p:nvSpPr>
        <p:spPr/>
        <p:txBody>
          <a:bodyPr>
            <a:normAutofit/>
          </a:bodyPr>
          <a:lstStyle/>
          <a:p>
            <a:r>
              <a:rPr lang="en-US" dirty="0" smtClean="0"/>
              <a:t>CCPP is a </a:t>
            </a:r>
            <a:r>
              <a:rPr lang="en-US" u="sng" dirty="0" smtClean="0"/>
              <a:t>library of dycore-agnostic atmospheric physical parameterizations</a:t>
            </a:r>
            <a:r>
              <a:rPr lang="en-US" dirty="0" smtClean="0"/>
              <a:t> to be used by NCEP models</a:t>
            </a:r>
          </a:p>
          <a:p>
            <a:pPr lvl="1"/>
            <a:r>
              <a:rPr lang="en-US" dirty="0" smtClean="0"/>
              <a:t>Start with global, but can be used by regional models as well</a:t>
            </a:r>
          </a:p>
          <a:p>
            <a:pPr lvl="1"/>
            <a:r>
              <a:rPr lang="en-US" dirty="0" smtClean="0"/>
              <a:t>CCPP </a:t>
            </a:r>
            <a:r>
              <a:rPr lang="en-US" dirty="0"/>
              <a:t>can be used with any dycore that connects to the </a:t>
            </a:r>
            <a:r>
              <a:rPr lang="en-US" dirty="0" smtClean="0"/>
              <a:t>Driver</a:t>
            </a:r>
          </a:p>
          <a:p>
            <a:r>
              <a:rPr lang="en-US" dirty="0"/>
              <a:t>Various parameterizations of each category can co-exist in the CCPP, but a </a:t>
            </a:r>
            <a:r>
              <a:rPr lang="en-US" u="sng" dirty="0"/>
              <a:t>Physics Review Committee </a:t>
            </a:r>
            <a:r>
              <a:rPr lang="en-US" dirty="0"/>
              <a:t>constrains options based on </a:t>
            </a:r>
            <a:r>
              <a:rPr lang="en-US" dirty="0" smtClean="0"/>
              <a:t>objective and transparent criteria</a:t>
            </a:r>
          </a:p>
        </p:txBody>
      </p:sp>
      <p:sp>
        <p:nvSpPr>
          <p:cNvPr id="6" name="TextBox 5"/>
          <p:cNvSpPr txBox="1"/>
          <p:nvPr/>
        </p:nvSpPr>
        <p:spPr>
          <a:xfrm>
            <a:off x="4431946" y="4867358"/>
            <a:ext cx="1524000" cy="400110"/>
          </a:xfrm>
          <a:prstGeom prst="rect">
            <a:avLst/>
          </a:prstGeom>
          <a:solidFill>
            <a:schemeClr val="bg2"/>
          </a:solidFill>
          <a:ln w="15875">
            <a:solidFill>
              <a:schemeClr val="tx2"/>
            </a:solidFill>
          </a:ln>
        </p:spPr>
        <p:txBody>
          <a:bodyPr wrap="square" rtlCol="0">
            <a:spAutoFit/>
          </a:bodyPr>
          <a:lstStyle/>
          <a:p>
            <a:pPr algn="ctr"/>
            <a:r>
              <a:rPr lang="en-US" sz="2000" b="1" dirty="0" smtClean="0">
                <a:solidFill>
                  <a:prstClr val="black"/>
                </a:solidFill>
              </a:rPr>
              <a:t>CCPP</a:t>
            </a:r>
            <a:endParaRPr lang="en-US" sz="2000" b="1" dirty="0">
              <a:solidFill>
                <a:prstClr val="black"/>
              </a:solidFill>
            </a:endParaRPr>
          </a:p>
        </p:txBody>
      </p:sp>
      <p:sp>
        <p:nvSpPr>
          <p:cNvPr id="8" name="Oval 7"/>
          <p:cNvSpPr/>
          <p:nvPr/>
        </p:nvSpPr>
        <p:spPr>
          <a:xfrm>
            <a:off x="6515491" y="4713470"/>
            <a:ext cx="2286000" cy="707886"/>
          </a:xfrm>
          <a:prstGeom prst="ellipse">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6922552" y="4755177"/>
            <a:ext cx="1471878" cy="646331"/>
          </a:xfrm>
          <a:prstGeom prst="rect">
            <a:avLst/>
          </a:prstGeom>
          <a:noFill/>
        </p:spPr>
        <p:txBody>
          <a:bodyPr wrap="none" rtlCol="0">
            <a:spAutoFit/>
          </a:bodyPr>
          <a:lstStyle/>
          <a:p>
            <a:r>
              <a:rPr lang="en-US" b="1" dirty="0" smtClean="0">
                <a:solidFill>
                  <a:prstClr val="black"/>
                </a:solidFill>
              </a:rPr>
              <a:t>NCEP Global </a:t>
            </a:r>
          </a:p>
          <a:p>
            <a:pPr algn="ctr"/>
            <a:r>
              <a:rPr lang="en-US" b="1" dirty="0" smtClean="0">
                <a:solidFill>
                  <a:prstClr val="black"/>
                </a:solidFill>
              </a:rPr>
              <a:t>Model</a:t>
            </a:r>
            <a:endParaRPr lang="en-US" b="1" dirty="0">
              <a:solidFill>
                <a:prstClr val="black"/>
              </a:solidFill>
            </a:endParaRPr>
          </a:p>
        </p:txBody>
      </p:sp>
      <p:sp>
        <p:nvSpPr>
          <p:cNvPr id="10" name="Oval 9"/>
          <p:cNvSpPr/>
          <p:nvPr/>
        </p:nvSpPr>
        <p:spPr>
          <a:xfrm>
            <a:off x="470846" y="4724400"/>
            <a:ext cx="2286000" cy="707886"/>
          </a:xfrm>
          <a:prstGeom prst="ellipse">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p:cNvSpPr txBox="1"/>
          <p:nvPr/>
        </p:nvSpPr>
        <p:spPr>
          <a:xfrm>
            <a:off x="954214" y="4886427"/>
            <a:ext cx="1103187" cy="369332"/>
          </a:xfrm>
          <a:prstGeom prst="rect">
            <a:avLst/>
          </a:prstGeom>
          <a:noFill/>
        </p:spPr>
        <p:txBody>
          <a:bodyPr wrap="none" rtlCol="0">
            <a:spAutoFit/>
          </a:bodyPr>
          <a:lstStyle/>
          <a:p>
            <a:r>
              <a:rPr lang="en-US" b="1" dirty="0" smtClean="0">
                <a:solidFill>
                  <a:prstClr val="black"/>
                </a:solidFill>
              </a:rPr>
              <a:t>Scientists</a:t>
            </a:r>
            <a:endParaRPr lang="en-US" b="1" dirty="0">
              <a:solidFill>
                <a:prstClr val="black"/>
              </a:solidFill>
            </a:endParaRPr>
          </a:p>
        </p:txBody>
      </p:sp>
      <p:cxnSp>
        <p:nvCxnSpPr>
          <p:cNvPr id="17" name="Straight Arrow Connector 16"/>
          <p:cNvCxnSpPr>
            <a:stCxn id="6" idx="1"/>
            <a:endCxn id="10" idx="6"/>
          </p:cNvCxnSpPr>
          <p:nvPr/>
        </p:nvCxnSpPr>
        <p:spPr>
          <a:xfrm flipH="1">
            <a:off x="2756846" y="5067413"/>
            <a:ext cx="1675100" cy="10930"/>
          </a:xfrm>
          <a:prstGeom prst="straightConnector1">
            <a:avLst/>
          </a:prstGeom>
          <a:ln w="31750">
            <a:headEnd type="arrow" w="lg" len="lg"/>
            <a:tailEnd type="none"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8" idx="2"/>
            <a:endCxn id="6" idx="3"/>
          </p:cNvCxnSpPr>
          <p:nvPr/>
        </p:nvCxnSpPr>
        <p:spPr>
          <a:xfrm flipH="1">
            <a:off x="5955946" y="5067413"/>
            <a:ext cx="559545" cy="0"/>
          </a:xfrm>
          <a:prstGeom prst="straightConnector1">
            <a:avLst/>
          </a:prstGeom>
          <a:ln w="31750">
            <a:headEnd type="arrow" w="lg" len="lg"/>
            <a:tailEnd type="none" w="med"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756846" y="4790414"/>
            <a:ext cx="1809791" cy="923330"/>
          </a:xfrm>
          <a:prstGeom prst="rect">
            <a:avLst/>
          </a:prstGeom>
          <a:noFill/>
        </p:spPr>
        <p:txBody>
          <a:bodyPr wrap="none" rtlCol="0">
            <a:spAutoFit/>
          </a:bodyPr>
          <a:lstStyle/>
          <a:p>
            <a:r>
              <a:rPr lang="en-US" dirty="0" smtClean="0">
                <a:solidFill>
                  <a:prstClr val="black"/>
                </a:solidFill>
              </a:rPr>
              <a:t>Physics Review</a:t>
            </a:r>
          </a:p>
          <a:p>
            <a:r>
              <a:rPr lang="en-US" dirty="0" smtClean="0">
                <a:solidFill>
                  <a:prstClr val="black"/>
                </a:solidFill>
              </a:rPr>
              <a:t>Committee</a:t>
            </a:r>
          </a:p>
          <a:p>
            <a:r>
              <a:rPr lang="en-US" dirty="0" smtClean="0">
                <a:solidFill>
                  <a:prstClr val="black"/>
                </a:solidFill>
              </a:rPr>
              <a:t>(EMC, GMTB etc.)</a:t>
            </a:r>
            <a:endParaRPr lang="en-US" dirty="0">
              <a:solidFill>
                <a:prstClr val="black"/>
              </a:solidFill>
            </a:endParaRPr>
          </a:p>
        </p:txBody>
      </p:sp>
      <p:pic>
        <p:nvPicPr>
          <p:cNvPr id="23" name="Picture 22" descr="dtc_wordmark_pms203.jpg"/>
          <p:cNvPicPr>
            <a:picLocks noChangeAspect="1"/>
          </p:cNvPicPr>
          <p:nvPr/>
        </p:nvPicPr>
        <p:blipFill>
          <a:blip r:embed="rId3" cstate="print"/>
          <a:stretch>
            <a:fillRect/>
          </a:stretch>
        </p:blipFill>
        <p:spPr>
          <a:xfrm>
            <a:off x="0" y="6081838"/>
            <a:ext cx="2895599" cy="776162"/>
          </a:xfrm>
          <a:prstGeom prst="rect">
            <a:avLst/>
          </a:prstGeom>
        </p:spPr>
      </p:pic>
      <p:grpSp>
        <p:nvGrpSpPr>
          <p:cNvPr id="34" name="Group 33"/>
          <p:cNvGrpSpPr/>
          <p:nvPr/>
        </p:nvGrpSpPr>
        <p:grpSpPr>
          <a:xfrm>
            <a:off x="6553200" y="5665857"/>
            <a:ext cx="2133600" cy="707886"/>
            <a:chOff x="4114800" y="5775299"/>
            <a:chExt cx="2133600" cy="707886"/>
          </a:xfrm>
        </p:grpSpPr>
        <p:sp>
          <p:nvSpPr>
            <p:cNvPr id="28" name="Oval 27"/>
            <p:cNvSpPr/>
            <p:nvPr/>
          </p:nvSpPr>
          <p:spPr>
            <a:xfrm>
              <a:off x="4114800" y="5775299"/>
              <a:ext cx="2133600" cy="707886"/>
            </a:xfrm>
            <a:prstGeom prst="ellipse">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TextBox 30"/>
            <p:cNvSpPr txBox="1"/>
            <p:nvPr/>
          </p:nvSpPr>
          <p:spPr>
            <a:xfrm>
              <a:off x="4431946" y="5821558"/>
              <a:ext cx="1702517" cy="646331"/>
            </a:xfrm>
            <a:prstGeom prst="rect">
              <a:avLst/>
            </a:prstGeom>
            <a:noFill/>
          </p:spPr>
          <p:txBody>
            <a:bodyPr wrap="none" rtlCol="0">
              <a:spAutoFit/>
            </a:bodyPr>
            <a:lstStyle/>
            <a:p>
              <a:r>
                <a:rPr lang="en-US" b="1" dirty="0" smtClean="0">
                  <a:solidFill>
                    <a:prstClr val="black"/>
                  </a:solidFill>
                </a:rPr>
                <a:t>NCEP Regional </a:t>
              </a:r>
            </a:p>
            <a:p>
              <a:pPr algn="ctr"/>
              <a:r>
                <a:rPr lang="en-US" b="1" dirty="0" smtClean="0">
                  <a:solidFill>
                    <a:prstClr val="black"/>
                  </a:solidFill>
                </a:rPr>
                <a:t>Models</a:t>
              </a:r>
              <a:endParaRPr lang="en-US" b="1" dirty="0">
                <a:solidFill>
                  <a:prstClr val="black"/>
                </a:solidFill>
              </a:endParaRPr>
            </a:p>
          </p:txBody>
        </p:sp>
      </p:grpSp>
      <p:grpSp>
        <p:nvGrpSpPr>
          <p:cNvPr id="33" name="Group 32"/>
          <p:cNvGrpSpPr/>
          <p:nvPr/>
        </p:nvGrpSpPr>
        <p:grpSpPr>
          <a:xfrm>
            <a:off x="4419600" y="5742801"/>
            <a:ext cx="1528938" cy="707886"/>
            <a:chOff x="6691954" y="5760003"/>
            <a:chExt cx="1528938" cy="707886"/>
          </a:xfrm>
        </p:grpSpPr>
        <p:sp>
          <p:nvSpPr>
            <p:cNvPr id="29" name="Oval 28"/>
            <p:cNvSpPr/>
            <p:nvPr/>
          </p:nvSpPr>
          <p:spPr>
            <a:xfrm>
              <a:off x="6691954" y="5760003"/>
              <a:ext cx="1528938" cy="707886"/>
            </a:xfrm>
            <a:prstGeom prst="ellipse">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TextBox 31"/>
            <p:cNvSpPr txBox="1"/>
            <p:nvPr/>
          </p:nvSpPr>
          <p:spPr>
            <a:xfrm>
              <a:off x="6968933" y="5821558"/>
              <a:ext cx="910827" cy="646331"/>
            </a:xfrm>
            <a:prstGeom prst="rect">
              <a:avLst/>
            </a:prstGeom>
            <a:noFill/>
          </p:spPr>
          <p:txBody>
            <a:bodyPr wrap="none" rtlCol="0">
              <a:spAutoFit/>
            </a:bodyPr>
            <a:lstStyle/>
            <a:p>
              <a:r>
                <a:rPr lang="en-US" b="1" dirty="0" smtClean="0">
                  <a:solidFill>
                    <a:prstClr val="black"/>
                  </a:solidFill>
                </a:rPr>
                <a:t>Other</a:t>
              </a:r>
            </a:p>
            <a:p>
              <a:r>
                <a:rPr lang="en-US" b="1" dirty="0" smtClean="0">
                  <a:solidFill>
                    <a:prstClr val="black"/>
                  </a:solidFill>
                </a:rPr>
                <a:t>Models</a:t>
              </a:r>
              <a:endParaRPr lang="en-US" b="1" dirty="0">
                <a:solidFill>
                  <a:prstClr val="black"/>
                </a:solidFill>
              </a:endParaRPr>
            </a:p>
          </p:txBody>
        </p:sp>
      </p:grpSp>
      <p:cxnSp>
        <p:nvCxnSpPr>
          <p:cNvPr id="35" name="Straight Arrow Connector 34"/>
          <p:cNvCxnSpPr/>
          <p:nvPr/>
        </p:nvCxnSpPr>
        <p:spPr>
          <a:xfrm flipH="1" flipV="1">
            <a:off x="5975192" y="5274534"/>
            <a:ext cx="654209" cy="592867"/>
          </a:xfrm>
          <a:prstGeom prst="straightConnector1">
            <a:avLst/>
          </a:prstGeom>
          <a:ln w="31750">
            <a:headEnd type="arrow" w="lg" len="lg"/>
            <a:tailEnd type="none" w="med"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9" idx="0"/>
            <a:endCxn id="6" idx="2"/>
          </p:cNvCxnSpPr>
          <p:nvPr/>
        </p:nvCxnSpPr>
        <p:spPr>
          <a:xfrm flipV="1">
            <a:off x="5184069" y="5267468"/>
            <a:ext cx="9877" cy="475333"/>
          </a:xfrm>
          <a:prstGeom prst="straightConnector1">
            <a:avLst/>
          </a:prstGeom>
          <a:ln w="31750">
            <a:headEnd type="arrow" w="lg" len="lg"/>
            <a:tailEnd type="non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65641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Schematic for Driver &amp; CCPP</a:t>
            </a:r>
            <a:endParaRPr lang="en-US" dirty="0"/>
          </a:p>
        </p:txBody>
      </p:sp>
      <p:sp>
        <p:nvSpPr>
          <p:cNvPr id="3" name="Slide Number Placeholder 2"/>
          <p:cNvSpPr>
            <a:spLocks noGrp="1"/>
          </p:cNvSpPr>
          <p:nvPr>
            <p:ph type="sldNum" sz="quarter" idx="12"/>
          </p:nvPr>
        </p:nvSpPr>
        <p:spPr/>
        <p:txBody>
          <a:bodyPr/>
          <a:lstStyle/>
          <a:p>
            <a:fld id="{F5459D80-F6AF-4590-8E73-2F013678FE42}" type="slidenum">
              <a:rPr lang="en-US" smtClean="0"/>
              <a:pPr/>
              <a:t>106</a:t>
            </a:fld>
            <a:endParaRPr lang="en-US" dirty="0"/>
          </a:p>
        </p:txBody>
      </p:sp>
      <p:sp>
        <p:nvSpPr>
          <p:cNvPr id="6" name="TextBox 5"/>
          <p:cNvSpPr txBox="1"/>
          <p:nvPr/>
        </p:nvSpPr>
        <p:spPr>
          <a:xfrm>
            <a:off x="5472818" y="1828800"/>
            <a:ext cx="3518781" cy="1877437"/>
          </a:xfrm>
          <a:prstGeom prst="rect">
            <a:avLst/>
          </a:prstGeom>
          <a:solidFill>
            <a:schemeClr val="bg2">
              <a:alpha val="62000"/>
            </a:schemeClr>
          </a:solidFill>
          <a:ln>
            <a:solidFill>
              <a:schemeClr val="tx2"/>
            </a:solidFill>
          </a:ln>
        </p:spPr>
        <p:txBody>
          <a:bodyPr wrap="square" rtlCol="0">
            <a:spAutoFit/>
          </a:bodyPr>
          <a:lstStyle/>
          <a:p>
            <a:pPr algn="ctr"/>
            <a:r>
              <a:rPr lang="en-US" sz="2200" b="1" dirty="0" smtClean="0">
                <a:solidFill>
                  <a:srgbClr val="1F497D"/>
                </a:solidFill>
              </a:rPr>
              <a:t>Pre/Post Physics interfaces and Driver</a:t>
            </a:r>
          </a:p>
          <a:p>
            <a:pPr algn="ctr"/>
            <a:r>
              <a:rPr lang="en-US" dirty="0" smtClean="0">
                <a:solidFill>
                  <a:prstClr val="black"/>
                </a:solidFill>
              </a:rPr>
              <a:t>Needed for CCPP to connect with dycore (EMC has created initial version and will lead further development with GMTB’s input of requirements)</a:t>
            </a:r>
          </a:p>
        </p:txBody>
      </p:sp>
      <p:sp>
        <p:nvSpPr>
          <p:cNvPr id="7" name="TextBox 6"/>
          <p:cNvSpPr txBox="1"/>
          <p:nvPr/>
        </p:nvSpPr>
        <p:spPr>
          <a:xfrm>
            <a:off x="5472817" y="3919716"/>
            <a:ext cx="3518781" cy="1261884"/>
          </a:xfrm>
          <a:prstGeom prst="rect">
            <a:avLst/>
          </a:prstGeom>
          <a:solidFill>
            <a:schemeClr val="bg2">
              <a:alpha val="62000"/>
            </a:schemeClr>
          </a:solidFill>
          <a:ln>
            <a:solidFill>
              <a:schemeClr val="tx2"/>
            </a:solidFill>
          </a:ln>
        </p:spPr>
        <p:txBody>
          <a:bodyPr wrap="square" rtlCol="0">
            <a:spAutoFit/>
          </a:bodyPr>
          <a:lstStyle/>
          <a:p>
            <a:pPr algn="ctr"/>
            <a:r>
              <a:rPr lang="en-US" sz="2200" b="1" dirty="0" smtClean="0">
                <a:solidFill>
                  <a:srgbClr val="1F497D"/>
                </a:solidFill>
              </a:rPr>
              <a:t>CCPP</a:t>
            </a:r>
          </a:p>
          <a:p>
            <a:pPr algn="ctr"/>
            <a:r>
              <a:rPr lang="en-US" dirty="0" smtClean="0">
                <a:solidFill>
                  <a:prstClr val="black"/>
                </a:solidFill>
              </a:rPr>
              <a:t>GMTB takes the lead in creating it, in close collaboration with EMC and Physics Review Committee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681" y="1524000"/>
            <a:ext cx="4733365" cy="3657600"/>
          </a:xfrm>
          <a:prstGeom prst="rect">
            <a:avLst/>
          </a:prstGeom>
        </p:spPr>
      </p:pic>
      <p:pic>
        <p:nvPicPr>
          <p:cNvPr id="9" name="Picture 8" descr="dtc_wordmark_pms203.jpg"/>
          <p:cNvPicPr>
            <a:picLocks noChangeAspect="1"/>
          </p:cNvPicPr>
          <p:nvPr/>
        </p:nvPicPr>
        <p:blipFill>
          <a:blip r:embed="rId4" cstate="print"/>
          <a:stretch>
            <a:fillRect/>
          </a:stretch>
        </p:blipFill>
        <p:spPr>
          <a:xfrm>
            <a:off x="0" y="6081838"/>
            <a:ext cx="2895599" cy="776162"/>
          </a:xfrm>
          <a:prstGeom prst="rect">
            <a:avLst/>
          </a:prstGeom>
        </p:spPr>
      </p:pic>
      <p:cxnSp>
        <p:nvCxnSpPr>
          <p:cNvPr id="5" name="Straight Arrow Connector 4"/>
          <p:cNvCxnSpPr>
            <a:stCxn id="6" idx="1"/>
          </p:cNvCxnSpPr>
          <p:nvPr/>
        </p:nvCxnSpPr>
        <p:spPr>
          <a:xfrm flipH="1">
            <a:off x="4267200" y="2767519"/>
            <a:ext cx="1205618" cy="38275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209800" y="5482620"/>
            <a:ext cx="6185781" cy="984885"/>
          </a:xfrm>
          <a:prstGeom prst="rect">
            <a:avLst/>
          </a:prstGeom>
          <a:solidFill>
            <a:schemeClr val="bg2">
              <a:alpha val="62000"/>
            </a:schemeClr>
          </a:solidFill>
          <a:ln>
            <a:solidFill>
              <a:schemeClr val="tx2"/>
            </a:solidFill>
          </a:ln>
        </p:spPr>
        <p:txBody>
          <a:bodyPr wrap="square" rtlCol="0">
            <a:spAutoFit/>
          </a:bodyPr>
          <a:lstStyle/>
          <a:p>
            <a:pPr algn="ctr"/>
            <a:r>
              <a:rPr lang="en-US" sz="2200" b="1" dirty="0" smtClean="0">
                <a:solidFill>
                  <a:srgbClr val="1F497D"/>
                </a:solidFill>
              </a:rPr>
              <a:t>CCPP Initial capability is GFS operational physics</a:t>
            </a:r>
          </a:p>
          <a:p>
            <a:pPr algn="ctr"/>
            <a:r>
              <a:rPr lang="en-US" dirty="0" smtClean="0">
                <a:solidFill>
                  <a:prstClr val="black"/>
                </a:solidFill>
              </a:rPr>
              <a:t>GMTB </a:t>
            </a:r>
            <a:r>
              <a:rPr lang="en-US" dirty="0">
                <a:solidFill>
                  <a:prstClr val="black"/>
                </a:solidFill>
              </a:rPr>
              <a:t>does not engage substantial software </a:t>
            </a:r>
            <a:r>
              <a:rPr lang="en-US" dirty="0" smtClean="0">
                <a:solidFill>
                  <a:prstClr val="black"/>
                </a:solidFill>
              </a:rPr>
              <a:t>changes</a:t>
            </a:r>
            <a:r>
              <a:rPr lang="en-US" dirty="0">
                <a:solidFill>
                  <a:prstClr val="black"/>
                </a:solidFill>
              </a:rPr>
              <a:t> </a:t>
            </a:r>
            <a:r>
              <a:rPr lang="en-US" dirty="0" smtClean="0">
                <a:solidFill>
                  <a:prstClr val="black"/>
                </a:solidFill>
              </a:rPr>
              <a:t>initially.</a:t>
            </a:r>
          </a:p>
          <a:p>
            <a:pPr algn="ctr"/>
            <a:r>
              <a:rPr lang="en-US" dirty="0" smtClean="0">
                <a:solidFill>
                  <a:prstClr val="black"/>
                </a:solidFill>
              </a:rPr>
              <a:t>Primary </a:t>
            </a:r>
            <a:r>
              <a:rPr lang="en-US" dirty="0">
                <a:solidFill>
                  <a:prstClr val="black"/>
                </a:solidFill>
              </a:rPr>
              <a:t>role for GMTB is documentation and support.</a:t>
            </a:r>
          </a:p>
        </p:txBody>
      </p:sp>
    </p:spTree>
    <p:extLst>
      <p:ext uri="{BB962C8B-B14F-4D97-AF65-F5344CB8AC3E}">
        <p14:creationId xmlns:p14="http://schemas.microsoft.com/office/powerpoint/2010/main" val="3135114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5029200"/>
          </a:xfrm>
        </p:spPr>
        <p:txBody>
          <a:bodyPr/>
          <a:lstStyle/>
          <a:p>
            <a:pPr marL="0" indent="0">
              <a:spcAft>
                <a:spcPts val="1200"/>
              </a:spcAft>
              <a:buNone/>
            </a:pPr>
            <a:r>
              <a:rPr lang="en-US" sz="2400" b="1" u="sng" dirty="0"/>
              <a:t>Phase 1 </a:t>
            </a:r>
            <a:r>
              <a:rPr lang="en-US" sz="2400" b="1" u="sng" dirty="0" smtClean="0"/>
              <a:t>Candidate Dynamic Cores*:</a:t>
            </a:r>
            <a:r>
              <a:rPr lang="en-US" sz="2400" b="1" dirty="0" smtClean="0"/>
              <a:t>  </a:t>
            </a:r>
          </a:p>
          <a:p>
            <a:pPr marL="0" indent="0">
              <a:spcAft>
                <a:spcPts val="1200"/>
              </a:spcAft>
              <a:buNone/>
            </a:pPr>
            <a:r>
              <a:rPr lang="en-US" sz="2000" dirty="0"/>
              <a:t> </a:t>
            </a:r>
            <a:r>
              <a:rPr lang="en-US" sz="2000" dirty="0" smtClean="0"/>
              <a:t>                       * Built upon HIWPP Non-hydrostatic Model Evaluation</a:t>
            </a:r>
          </a:p>
          <a:p>
            <a:r>
              <a:rPr lang="en-US" sz="2000" dirty="0" smtClean="0"/>
              <a:t>Non-hydrostatic Global Spectral Model (</a:t>
            </a:r>
            <a:r>
              <a:rPr lang="en-US" sz="2000" b="1" dirty="0" smtClean="0"/>
              <a:t>GSM</a:t>
            </a:r>
            <a:r>
              <a:rPr lang="en-US" sz="2000" dirty="0" smtClean="0"/>
              <a:t>) - </a:t>
            </a:r>
            <a:r>
              <a:rPr lang="en-US" sz="2000" b="1" dirty="0" smtClean="0"/>
              <a:t>EMC</a:t>
            </a:r>
          </a:p>
          <a:p>
            <a:r>
              <a:rPr lang="en-US" sz="2000" dirty="0" smtClean="0"/>
              <a:t>Global Non-hydrostatic Mesoscale Model (</a:t>
            </a:r>
            <a:r>
              <a:rPr lang="en-US" sz="2000" b="1" dirty="0" smtClean="0"/>
              <a:t>NMM</a:t>
            </a:r>
            <a:r>
              <a:rPr lang="en-US" sz="2000" dirty="0" smtClean="0"/>
              <a:t> &amp; </a:t>
            </a:r>
            <a:r>
              <a:rPr lang="en-US" sz="2000" b="1" dirty="0" smtClean="0"/>
              <a:t>NMM-UJ</a:t>
            </a:r>
            <a:r>
              <a:rPr lang="en-US" sz="2000" dirty="0" smtClean="0"/>
              <a:t>) - </a:t>
            </a:r>
            <a:r>
              <a:rPr lang="en-US" sz="2000" b="1" dirty="0" smtClean="0"/>
              <a:t>EMC</a:t>
            </a:r>
          </a:p>
          <a:p>
            <a:r>
              <a:rPr lang="en-US" sz="2000" dirty="0" smtClean="0"/>
              <a:t>Model for Prediction Across Scales (</a:t>
            </a:r>
            <a:r>
              <a:rPr lang="en-US" sz="2000" b="1" dirty="0" smtClean="0"/>
              <a:t>MPAS</a:t>
            </a:r>
            <a:r>
              <a:rPr lang="en-US" sz="2000" dirty="0" smtClean="0"/>
              <a:t>) - </a:t>
            </a:r>
            <a:r>
              <a:rPr lang="en-US" sz="2000" b="1" dirty="0" smtClean="0"/>
              <a:t>NCAR</a:t>
            </a:r>
          </a:p>
          <a:p>
            <a:r>
              <a:rPr lang="en-US" sz="2000" dirty="0" smtClean="0"/>
              <a:t>Non-hydrostatic </a:t>
            </a:r>
            <a:r>
              <a:rPr lang="en-US" sz="2000" dirty="0" err="1" smtClean="0"/>
              <a:t>Icosohedral</a:t>
            </a:r>
            <a:r>
              <a:rPr lang="en-US" sz="2000" dirty="0" smtClean="0"/>
              <a:t> Model (</a:t>
            </a:r>
            <a:r>
              <a:rPr lang="en-US" sz="2000" b="1" dirty="0" smtClean="0"/>
              <a:t>NIM</a:t>
            </a:r>
            <a:r>
              <a:rPr lang="en-US" sz="2000" dirty="0" smtClean="0"/>
              <a:t>) – </a:t>
            </a:r>
            <a:r>
              <a:rPr lang="en-US" sz="2000" b="1" dirty="0" smtClean="0"/>
              <a:t>ESRL</a:t>
            </a:r>
          </a:p>
          <a:p>
            <a:r>
              <a:rPr lang="en-US" sz="2000" dirty="0" smtClean="0"/>
              <a:t>Navy Environmental Prediction System Using the NUMA Core (</a:t>
            </a:r>
            <a:r>
              <a:rPr lang="en-US" sz="2000" b="1" dirty="0" smtClean="0"/>
              <a:t>NEPTUNE</a:t>
            </a:r>
            <a:r>
              <a:rPr lang="en-US" sz="2000" dirty="0" smtClean="0"/>
              <a:t>) – </a:t>
            </a:r>
            <a:r>
              <a:rPr lang="en-US" sz="2000" b="1" dirty="0" smtClean="0"/>
              <a:t>Navy</a:t>
            </a:r>
          </a:p>
          <a:p>
            <a:r>
              <a:rPr lang="en-US" sz="2000" dirty="0" smtClean="0"/>
              <a:t>Finite Volume Model version3 (</a:t>
            </a:r>
            <a:r>
              <a:rPr lang="en-US" sz="2000" b="1" dirty="0" smtClean="0"/>
              <a:t>FV3</a:t>
            </a:r>
            <a:r>
              <a:rPr lang="en-US" sz="2000" dirty="0" smtClean="0"/>
              <a:t>) – </a:t>
            </a:r>
            <a:r>
              <a:rPr lang="en-US" sz="2000" b="1" dirty="0" smtClean="0"/>
              <a:t>GFDL</a:t>
            </a:r>
          </a:p>
          <a:p>
            <a:pPr marL="0" indent="0">
              <a:buNone/>
            </a:pPr>
            <a:endParaRPr lang="en-US" sz="2400" dirty="0"/>
          </a:p>
          <a:p>
            <a:r>
              <a:rPr lang="en-US" sz="2400" b="1" dirty="0" smtClean="0"/>
              <a:t>FV3 and MPAS selected to advance to Phase 2</a:t>
            </a:r>
          </a:p>
        </p:txBody>
      </p:sp>
      <p:sp>
        <p:nvSpPr>
          <p:cNvPr id="2" name="Title 1"/>
          <p:cNvSpPr>
            <a:spLocks noGrp="1"/>
          </p:cNvSpPr>
          <p:nvPr>
            <p:ph type="title"/>
          </p:nvPr>
        </p:nvSpPr>
        <p:spPr>
          <a:xfrm>
            <a:off x="1447800" y="228600"/>
            <a:ext cx="6248400" cy="868362"/>
          </a:xfrm>
        </p:spPr>
        <p:txBody>
          <a:bodyPr/>
          <a:lstStyle/>
          <a:p>
            <a:r>
              <a:rPr lang="en-US" sz="3200" b="1" dirty="0" smtClean="0"/>
              <a:t>New Dynamic Core</a:t>
            </a:r>
            <a:br>
              <a:rPr lang="en-US" sz="3200" b="1" dirty="0" smtClean="0"/>
            </a:br>
            <a:r>
              <a:rPr lang="en-US" sz="3200" b="1" dirty="0" smtClean="0"/>
              <a:t>Candidate Models</a:t>
            </a:r>
            <a:endParaRPr lang="en-US" sz="3200" b="1" dirty="0"/>
          </a:p>
        </p:txBody>
      </p:sp>
    </p:spTree>
    <p:extLst>
      <p:ext uri="{BB962C8B-B14F-4D97-AF65-F5344CB8AC3E}">
        <p14:creationId xmlns:p14="http://schemas.microsoft.com/office/powerpoint/2010/main" val="9583334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219200" y="304800"/>
            <a:ext cx="6858000" cy="868362"/>
          </a:xfrm>
        </p:spPr>
        <p:txBody>
          <a:bodyPr/>
          <a:lstStyle/>
          <a:p>
            <a:r>
              <a:rPr lang="en-US" sz="3200" b="1" dirty="0" smtClean="0"/>
              <a:t>Phase 2 Test Plan Development Timeline</a:t>
            </a:r>
            <a:endParaRPr lang="en-US" sz="3200" b="1" dirty="0"/>
          </a:p>
        </p:txBody>
      </p:sp>
      <p:sp>
        <p:nvSpPr>
          <p:cNvPr id="9" name="Content Placeholder 8"/>
          <p:cNvSpPr>
            <a:spLocks noGrp="1"/>
          </p:cNvSpPr>
          <p:nvPr>
            <p:ph idx="1"/>
          </p:nvPr>
        </p:nvSpPr>
        <p:spPr/>
        <p:txBody>
          <a:bodyPr/>
          <a:lstStyle/>
          <a:p>
            <a:r>
              <a:rPr lang="en-US" sz="2400" dirty="0" smtClean="0"/>
              <a:t>Test Plan Developed by DTG between June and December 2015</a:t>
            </a:r>
          </a:p>
          <a:p>
            <a:pPr lvl="1"/>
            <a:r>
              <a:rPr lang="en-US" sz="2400" dirty="0" smtClean="0"/>
              <a:t>Testing Criteria Finalized by DTG at Face-to-Face Meeting in September 2015</a:t>
            </a:r>
          </a:p>
          <a:p>
            <a:pPr lvl="1"/>
            <a:r>
              <a:rPr lang="en-US" sz="2400" dirty="0" smtClean="0"/>
              <a:t>Initial Test Plan Developed by November 2015 (including AVEC Test Plan)</a:t>
            </a:r>
          </a:p>
          <a:p>
            <a:r>
              <a:rPr lang="en-US" sz="2400" dirty="0" smtClean="0"/>
              <a:t>Test Plan Approved by DTG in January 2016 </a:t>
            </a:r>
          </a:p>
        </p:txBody>
      </p:sp>
    </p:spTree>
    <p:extLst>
      <p:ext uri="{BB962C8B-B14F-4D97-AF65-F5344CB8AC3E}">
        <p14:creationId xmlns:p14="http://schemas.microsoft.com/office/powerpoint/2010/main" val="11213162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09589502"/>
              </p:ext>
            </p:extLst>
          </p:nvPr>
        </p:nvGraphicFramePr>
        <p:xfrm>
          <a:off x="304799" y="1590675"/>
          <a:ext cx="8610600" cy="4200525"/>
        </p:xfrm>
        <a:graphic>
          <a:graphicData uri="http://schemas.openxmlformats.org/drawingml/2006/table">
            <a:tbl>
              <a:tblPr firstRow="1" firstCol="1" bandRow="1"/>
              <a:tblGrid>
                <a:gridCol w="1009650"/>
                <a:gridCol w="7600950"/>
              </a:tblGrid>
              <a:tr h="420795">
                <a:tc>
                  <a:txBody>
                    <a:bodyPr/>
                    <a:lstStyle/>
                    <a:p>
                      <a:pPr marL="0" marR="0" algn="ctr">
                        <a:lnSpc>
                          <a:spcPct val="115000"/>
                        </a:lnSpc>
                        <a:spcBef>
                          <a:spcPts val="0"/>
                        </a:spcBef>
                        <a:spcAft>
                          <a:spcPts val="0"/>
                        </a:spcAft>
                      </a:pPr>
                      <a:r>
                        <a:rPr lang="en-US" sz="2400" b="1" dirty="0" smtClean="0">
                          <a:solidFill>
                            <a:srgbClr val="000000"/>
                          </a:solidFill>
                          <a:effectLst/>
                          <a:latin typeface="Arial"/>
                          <a:ea typeface="Arial"/>
                        </a:rPr>
                        <a:t>#</a:t>
                      </a:r>
                      <a:endParaRPr lang="en-US" sz="2400" dirty="0">
                        <a:solidFill>
                          <a:srgbClr val="000000"/>
                        </a:solidFill>
                        <a:effectLst/>
                        <a:latin typeface="Arial"/>
                        <a:ea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2400" b="1" dirty="0" smtClean="0">
                          <a:solidFill>
                            <a:srgbClr val="000000"/>
                          </a:solidFill>
                          <a:effectLst/>
                          <a:latin typeface="Arial"/>
                          <a:ea typeface="Arial"/>
                        </a:rPr>
                        <a:t>Evaluation </a:t>
                      </a:r>
                      <a:r>
                        <a:rPr lang="en-US" sz="2400" b="1" dirty="0">
                          <a:solidFill>
                            <a:srgbClr val="000000"/>
                          </a:solidFill>
                          <a:effectLst/>
                          <a:latin typeface="Arial"/>
                          <a:ea typeface="Arial"/>
                        </a:rPr>
                        <a:t>Criteria</a:t>
                      </a:r>
                      <a:endParaRPr lang="en-US" sz="2400" dirty="0">
                        <a:solidFill>
                          <a:srgbClr val="000000"/>
                        </a:solidFill>
                        <a:effectLst/>
                        <a:latin typeface="Arial"/>
                        <a:ea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350730">
                <a:tc>
                  <a:txBody>
                    <a:bodyPr/>
                    <a:lstStyle/>
                    <a:p>
                      <a:pPr marL="0" marR="0" algn="ctr">
                        <a:lnSpc>
                          <a:spcPct val="115000"/>
                        </a:lnSpc>
                        <a:spcBef>
                          <a:spcPts val="0"/>
                        </a:spcBef>
                        <a:spcAft>
                          <a:spcPts val="0"/>
                        </a:spcAft>
                      </a:pPr>
                      <a:r>
                        <a:rPr lang="en-US" sz="1400" b="0" dirty="0" smtClean="0">
                          <a:solidFill>
                            <a:schemeClr val="tx1"/>
                          </a:solidFill>
                          <a:effectLst/>
                          <a:latin typeface="Arial"/>
                          <a:ea typeface="Arial"/>
                        </a:rPr>
                        <a:t>1</a:t>
                      </a:r>
                      <a:endParaRPr lang="en-US" sz="1400" b="0" dirty="0">
                        <a:solidFill>
                          <a:schemeClr val="tx1"/>
                        </a:solidFill>
                        <a:effectLst/>
                        <a:latin typeface="Arial"/>
                        <a:ea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b="0" dirty="0">
                          <a:solidFill>
                            <a:schemeClr val="tx1"/>
                          </a:solidFill>
                          <a:effectLst/>
                          <a:latin typeface="Arial"/>
                          <a:ea typeface="Arial"/>
                        </a:rPr>
                        <a:t>Plan for relaxing shallow atmosphere approximation (deep atmosphere dynamics</a:t>
                      </a:r>
                      <a:r>
                        <a:rPr lang="en-US" sz="1400" b="0" dirty="0" smtClean="0">
                          <a:solidFill>
                            <a:schemeClr val="tx1"/>
                          </a:solidFill>
                          <a:effectLst/>
                          <a:latin typeface="Arial"/>
                          <a:ea typeface="Arial"/>
                        </a:rPr>
                        <a:t>)*</a:t>
                      </a:r>
                      <a:endParaRPr lang="en-US" sz="1400" b="0" dirty="0">
                        <a:solidFill>
                          <a:schemeClr val="tx1"/>
                        </a:solidFill>
                        <a:effectLst/>
                        <a:latin typeface="Arial"/>
                        <a:ea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pPr marL="0" marR="0" algn="ctr">
                        <a:lnSpc>
                          <a:spcPct val="115000"/>
                        </a:lnSpc>
                        <a:spcBef>
                          <a:spcPts val="0"/>
                        </a:spcBef>
                        <a:spcAft>
                          <a:spcPts val="0"/>
                        </a:spcAft>
                      </a:pPr>
                      <a:r>
                        <a:rPr lang="en-US" sz="1400" b="1" dirty="0">
                          <a:solidFill>
                            <a:schemeClr val="tx1"/>
                          </a:solidFill>
                          <a:effectLst/>
                          <a:latin typeface="Arial"/>
                          <a:ea typeface="Arial"/>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b="1" u="none" dirty="0">
                          <a:solidFill>
                            <a:schemeClr val="tx1"/>
                          </a:solidFill>
                          <a:effectLst/>
                          <a:latin typeface="Arial"/>
                          <a:ea typeface="Arial"/>
                        </a:rPr>
                        <a:t>Accurate conservation of mass, </a:t>
                      </a:r>
                      <a:r>
                        <a:rPr lang="en-US" sz="1400" b="1" u="none" dirty="0" smtClean="0">
                          <a:solidFill>
                            <a:schemeClr val="tx1"/>
                          </a:solidFill>
                          <a:effectLst/>
                          <a:latin typeface="Arial"/>
                          <a:ea typeface="Arial"/>
                        </a:rPr>
                        <a:t>tracers, entropy, and energy</a:t>
                      </a:r>
                      <a:endParaRPr lang="en-US" sz="1400" b="1" u="none" dirty="0">
                        <a:solidFill>
                          <a:schemeClr val="tx1"/>
                        </a:solidFill>
                        <a:effectLst/>
                        <a:latin typeface="Arial"/>
                        <a:ea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3400">
                <a:tc>
                  <a:txBody>
                    <a:bodyPr/>
                    <a:lstStyle/>
                    <a:p>
                      <a:pPr marL="0" marR="0" algn="ctr">
                        <a:lnSpc>
                          <a:spcPct val="115000"/>
                        </a:lnSpc>
                        <a:spcBef>
                          <a:spcPts val="0"/>
                        </a:spcBef>
                        <a:spcAft>
                          <a:spcPts val="0"/>
                        </a:spcAft>
                      </a:pPr>
                      <a:r>
                        <a:rPr lang="en-US" sz="1400" b="1" dirty="0">
                          <a:solidFill>
                            <a:schemeClr val="tx1"/>
                          </a:solidFill>
                          <a:effectLst/>
                          <a:latin typeface="Arial"/>
                          <a:ea typeface="Arial"/>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b="1" dirty="0">
                          <a:solidFill>
                            <a:schemeClr val="tx1"/>
                          </a:solidFill>
                          <a:effectLst/>
                          <a:latin typeface="Arial"/>
                          <a:ea typeface="Arial"/>
                        </a:rPr>
                        <a:t>Robust model solutions under a wide range of realistic atmospheric initial conditions using a common (GFS) physics </a:t>
                      </a:r>
                      <a:r>
                        <a:rPr lang="en-US" sz="1400" b="1" dirty="0" smtClean="0">
                          <a:solidFill>
                            <a:schemeClr val="tx1"/>
                          </a:solidFill>
                          <a:effectLst/>
                          <a:latin typeface="Arial"/>
                          <a:ea typeface="Arial"/>
                        </a:rPr>
                        <a:t>package</a:t>
                      </a:r>
                      <a:endParaRPr lang="en-US" sz="1400" b="1" dirty="0">
                        <a:solidFill>
                          <a:schemeClr val="tx1"/>
                        </a:solidFill>
                        <a:effectLst/>
                        <a:latin typeface="Arial"/>
                        <a:ea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pPr marL="0" marR="0" algn="ctr">
                        <a:lnSpc>
                          <a:spcPct val="115000"/>
                        </a:lnSpc>
                        <a:spcBef>
                          <a:spcPts val="0"/>
                        </a:spcBef>
                        <a:spcAft>
                          <a:spcPts val="0"/>
                        </a:spcAft>
                      </a:pPr>
                      <a:r>
                        <a:rPr lang="en-US" sz="1400" b="1" dirty="0">
                          <a:solidFill>
                            <a:schemeClr val="tx1"/>
                          </a:solidFill>
                          <a:effectLst/>
                          <a:latin typeface="Arial"/>
                          <a:ea typeface="Arial"/>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b="1" dirty="0">
                          <a:solidFill>
                            <a:schemeClr val="tx1"/>
                          </a:solidFill>
                          <a:effectLst/>
                          <a:latin typeface="Arial"/>
                          <a:ea typeface="Arial"/>
                        </a:rPr>
                        <a:t>Computational performance with GFS physics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3400">
                <a:tc>
                  <a:txBody>
                    <a:bodyPr/>
                    <a:lstStyle/>
                    <a:p>
                      <a:pPr marL="0" marR="0" algn="ctr">
                        <a:lnSpc>
                          <a:spcPct val="115000"/>
                        </a:lnSpc>
                        <a:spcBef>
                          <a:spcPts val="0"/>
                        </a:spcBef>
                        <a:spcAft>
                          <a:spcPts val="0"/>
                        </a:spcAft>
                      </a:pPr>
                      <a:r>
                        <a:rPr lang="en-US" sz="1400" b="1" dirty="0">
                          <a:solidFill>
                            <a:schemeClr val="tx1"/>
                          </a:solidFill>
                          <a:effectLst/>
                          <a:latin typeface="Arial"/>
                          <a:ea typeface="Arial"/>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b="1" dirty="0">
                          <a:solidFill>
                            <a:schemeClr val="tx1"/>
                          </a:solidFill>
                          <a:effectLst/>
                          <a:latin typeface="Arial"/>
                          <a:ea typeface="Arial"/>
                        </a:rPr>
                        <a:t>Demonstration of variable resolution and/or nesting capabilities, including </a:t>
                      </a:r>
                      <a:r>
                        <a:rPr lang="en-US" sz="1400" b="1" dirty="0" smtClean="0">
                          <a:solidFill>
                            <a:schemeClr val="tx1"/>
                          </a:solidFill>
                          <a:effectLst/>
                          <a:latin typeface="Arial"/>
                          <a:ea typeface="Arial"/>
                        </a:rPr>
                        <a:t> supercell tests and physically </a:t>
                      </a:r>
                      <a:r>
                        <a:rPr lang="en-US" sz="1400" b="1" dirty="0">
                          <a:solidFill>
                            <a:schemeClr val="tx1"/>
                          </a:solidFill>
                          <a:effectLst/>
                          <a:latin typeface="Arial"/>
                          <a:ea typeface="Arial"/>
                        </a:rPr>
                        <a:t>realistic simulations of convection in the high-resolution </a:t>
                      </a:r>
                      <a:r>
                        <a:rPr lang="en-US" sz="1400" b="1" dirty="0" smtClean="0">
                          <a:solidFill>
                            <a:schemeClr val="tx1"/>
                          </a:solidFill>
                          <a:effectLst/>
                          <a:latin typeface="Arial"/>
                          <a:ea typeface="Arial"/>
                        </a:rPr>
                        <a:t>region</a:t>
                      </a:r>
                      <a:endParaRPr lang="en-US" sz="1400" b="1" dirty="0">
                        <a:solidFill>
                          <a:schemeClr val="tx1"/>
                        </a:solidFill>
                        <a:effectLst/>
                        <a:latin typeface="Arial"/>
                        <a:ea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pPr marL="0" marR="0" algn="ctr">
                        <a:lnSpc>
                          <a:spcPct val="115000"/>
                        </a:lnSpc>
                        <a:spcBef>
                          <a:spcPts val="0"/>
                        </a:spcBef>
                        <a:spcAft>
                          <a:spcPts val="0"/>
                        </a:spcAft>
                      </a:pPr>
                      <a:r>
                        <a:rPr lang="en-US" sz="1400" b="1" dirty="0" smtClean="0">
                          <a:solidFill>
                            <a:schemeClr val="tx1"/>
                          </a:solidFill>
                          <a:effectLst/>
                          <a:latin typeface="Arial"/>
                          <a:ea typeface="Arial"/>
                        </a:rPr>
                        <a:t>6</a:t>
                      </a:r>
                      <a:endParaRPr lang="en-US" sz="1400" b="1" dirty="0">
                        <a:solidFill>
                          <a:schemeClr val="tx1"/>
                        </a:solidFill>
                        <a:effectLst/>
                        <a:latin typeface="Arial"/>
                        <a:ea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b="1" dirty="0" smtClean="0">
                          <a:solidFill>
                            <a:schemeClr val="tx1"/>
                          </a:solidFill>
                          <a:effectLst/>
                          <a:latin typeface="+mn-lt"/>
                          <a:ea typeface="Arial"/>
                        </a:rPr>
                        <a:t>Stable, conservative long integrations with realistic climate statistics</a:t>
                      </a:r>
                      <a:endParaRPr lang="en-US" sz="1400" b="1" dirty="0">
                        <a:solidFill>
                          <a:srgbClr val="FF0000"/>
                        </a:solidFill>
                        <a:effectLst/>
                        <a:latin typeface="Arial"/>
                        <a:ea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pPr marL="0" marR="0" algn="ctr">
                        <a:lnSpc>
                          <a:spcPct val="115000"/>
                        </a:lnSpc>
                        <a:spcBef>
                          <a:spcPts val="0"/>
                        </a:spcBef>
                        <a:spcAft>
                          <a:spcPts val="0"/>
                        </a:spcAft>
                      </a:pPr>
                      <a:r>
                        <a:rPr lang="en-US" sz="1400" b="0" dirty="0" smtClean="0">
                          <a:solidFill>
                            <a:schemeClr val="tx1"/>
                          </a:solidFill>
                          <a:effectLst/>
                          <a:latin typeface="Arial"/>
                          <a:ea typeface="Arial"/>
                        </a:rPr>
                        <a:t>7</a:t>
                      </a:r>
                      <a:endParaRPr lang="en-US" sz="1400" b="0" dirty="0">
                        <a:solidFill>
                          <a:schemeClr val="tx1"/>
                        </a:solidFill>
                        <a:effectLst/>
                        <a:latin typeface="Arial"/>
                        <a:ea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b="0" dirty="0" smtClean="0">
                          <a:solidFill>
                            <a:schemeClr val="tx1"/>
                          </a:solidFill>
                          <a:effectLst/>
                          <a:latin typeface="+mn-lt"/>
                          <a:ea typeface="Arial"/>
                        </a:rPr>
                        <a:t>Code adaptable to NEMS/ESMF* </a:t>
                      </a:r>
                      <a:endParaRPr lang="en-US" sz="1400" b="0" dirty="0">
                        <a:solidFill>
                          <a:schemeClr val="tx1"/>
                        </a:solidFill>
                        <a:effectLst/>
                        <a:latin typeface="Arial"/>
                        <a:ea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3400">
                <a:tc>
                  <a:txBody>
                    <a:bodyPr/>
                    <a:lstStyle/>
                    <a:p>
                      <a:pPr marL="0" marR="0" algn="ctr">
                        <a:lnSpc>
                          <a:spcPct val="115000"/>
                        </a:lnSpc>
                        <a:spcBef>
                          <a:spcPts val="0"/>
                        </a:spcBef>
                        <a:spcAft>
                          <a:spcPts val="0"/>
                        </a:spcAft>
                      </a:pPr>
                      <a:r>
                        <a:rPr lang="en-US" sz="1400" b="0" dirty="0" smtClean="0">
                          <a:solidFill>
                            <a:schemeClr val="tx1"/>
                          </a:solidFill>
                          <a:effectLst/>
                          <a:latin typeface="Arial"/>
                          <a:ea typeface="Arial"/>
                        </a:rPr>
                        <a:t>8</a:t>
                      </a:r>
                      <a:endParaRPr lang="en-US" sz="1400" b="0" dirty="0">
                        <a:solidFill>
                          <a:schemeClr val="tx1"/>
                        </a:solidFill>
                        <a:effectLst/>
                        <a:latin typeface="Arial"/>
                        <a:ea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b="0" i="0" dirty="0" smtClean="0">
                          <a:solidFill>
                            <a:schemeClr val="tx1"/>
                          </a:solidFill>
                          <a:effectLst/>
                          <a:latin typeface="+mn-lt"/>
                          <a:ea typeface="Arial"/>
                        </a:rPr>
                        <a:t>Detailed </a:t>
                      </a:r>
                      <a:r>
                        <a:rPr lang="en-US" sz="1400" b="0" i="0" dirty="0" err="1" smtClean="0">
                          <a:solidFill>
                            <a:schemeClr val="tx1"/>
                          </a:solidFill>
                          <a:effectLst/>
                          <a:latin typeface="+mn-lt"/>
                          <a:ea typeface="Arial"/>
                        </a:rPr>
                        <a:t>dycore</a:t>
                      </a:r>
                      <a:r>
                        <a:rPr lang="en-US" sz="1400" b="0" i="0" dirty="0" smtClean="0">
                          <a:solidFill>
                            <a:schemeClr val="tx1"/>
                          </a:solidFill>
                          <a:effectLst/>
                          <a:latin typeface="+mn-lt"/>
                          <a:ea typeface="Arial"/>
                        </a:rPr>
                        <a:t> documentation, including documentation of vertical grid, numerical filters, time-integration scheme and variable resolution and/or nesting capabilities*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239">
                <a:tc>
                  <a:txBody>
                    <a:bodyPr/>
                    <a:lstStyle/>
                    <a:p>
                      <a:pPr marL="0" marR="0" algn="ctr">
                        <a:lnSpc>
                          <a:spcPct val="115000"/>
                        </a:lnSpc>
                        <a:spcBef>
                          <a:spcPts val="0"/>
                        </a:spcBef>
                        <a:spcAft>
                          <a:spcPts val="0"/>
                        </a:spcAft>
                      </a:pPr>
                      <a:r>
                        <a:rPr lang="en-US" sz="1400" b="1" dirty="0" smtClean="0">
                          <a:solidFill>
                            <a:schemeClr val="tx1"/>
                          </a:solidFill>
                          <a:effectLst/>
                          <a:latin typeface="Arial"/>
                          <a:ea typeface="Arial"/>
                        </a:rPr>
                        <a:t>9</a:t>
                      </a:r>
                      <a:endParaRPr lang="en-US" sz="1400" b="1" dirty="0">
                        <a:solidFill>
                          <a:schemeClr val="tx1"/>
                        </a:solidFill>
                        <a:effectLst/>
                        <a:latin typeface="Arial"/>
                        <a:ea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b="1" dirty="0" smtClean="0">
                          <a:solidFill>
                            <a:schemeClr val="tx1"/>
                          </a:solidFill>
                          <a:effectLst/>
                          <a:latin typeface="+mn-lt"/>
                          <a:ea typeface="Arial"/>
                        </a:rPr>
                        <a:t>Evaluation of performance in cycled data </a:t>
                      </a:r>
                      <a:r>
                        <a:rPr lang="en-US" sz="1400" b="1" dirty="0" smtClean="0">
                          <a:solidFill>
                            <a:schemeClr val="tx1"/>
                          </a:solidFill>
                          <a:effectLst/>
                          <a:latin typeface="+mn-lt"/>
                          <a:ea typeface="Arial"/>
                        </a:rPr>
                        <a:t>assimilation</a:t>
                      </a:r>
                      <a:endParaRPr lang="en-US" sz="1400" b="1" dirty="0" smtClean="0">
                        <a:solidFill>
                          <a:srgbClr val="FF0000"/>
                        </a:solidFill>
                        <a:effectLst/>
                        <a:latin typeface="+mn-lt"/>
                        <a:ea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361">
                <a:tc>
                  <a:txBody>
                    <a:bodyPr/>
                    <a:lstStyle/>
                    <a:p>
                      <a:pPr marL="0" marR="0" algn="ctr">
                        <a:lnSpc>
                          <a:spcPct val="115000"/>
                        </a:lnSpc>
                        <a:spcBef>
                          <a:spcPts val="0"/>
                        </a:spcBef>
                        <a:spcAft>
                          <a:spcPts val="0"/>
                        </a:spcAft>
                      </a:pPr>
                      <a:r>
                        <a:rPr lang="en-US" sz="1400" b="0" dirty="0" smtClean="0">
                          <a:solidFill>
                            <a:schemeClr val="tx1"/>
                          </a:solidFill>
                          <a:effectLst/>
                          <a:latin typeface="Arial"/>
                          <a:ea typeface="Arial"/>
                        </a:rPr>
                        <a:t>10</a:t>
                      </a:r>
                      <a:endParaRPr lang="en-US" sz="1400" b="0" dirty="0">
                        <a:solidFill>
                          <a:schemeClr val="tx1"/>
                        </a:solidFill>
                        <a:effectLst/>
                        <a:latin typeface="Arial"/>
                        <a:ea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b="0" dirty="0" smtClean="0">
                          <a:solidFill>
                            <a:schemeClr val="tx1"/>
                          </a:solidFill>
                          <a:effectLst/>
                          <a:latin typeface="Arial"/>
                          <a:ea typeface="Arial"/>
                        </a:rPr>
                        <a:t>Implementation Plan (including costs)*</a:t>
                      </a:r>
                      <a:endParaRPr lang="en-US" sz="1400" b="0" dirty="0">
                        <a:solidFill>
                          <a:schemeClr val="tx1"/>
                        </a:solidFill>
                        <a:effectLst/>
                        <a:latin typeface="Arial"/>
                        <a:ea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Title 1"/>
          <p:cNvSpPr>
            <a:spLocks noGrp="1"/>
          </p:cNvSpPr>
          <p:nvPr>
            <p:ph type="title"/>
          </p:nvPr>
        </p:nvSpPr>
        <p:spPr>
          <a:xfrm>
            <a:off x="834779" y="152400"/>
            <a:ext cx="7519407" cy="991442"/>
          </a:xfrm>
        </p:spPr>
        <p:txBody>
          <a:bodyPr>
            <a:normAutofit/>
          </a:bodyPr>
          <a:lstStyle/>
          <a:p>
            <a:r>
              <a:rPr lang="en-US" sz="3200" b="1" kern="1200" dirty="0">
                <a:solidFill>
                  <a:schemeClr val="tx1"/>
                </a:solidFill>
                <a:latin typeface="Arial" charset="0"/>
                <a:ea typeface="+mn-ea"/>
                <a:cs typeface="Arial" charset="0"/>
              </a:rPr>
              <a:t>NGGPS Phase 2 </a:t>
            </a:r>
            <a:r>
              <a:rPr lang="en-US" sz="3200" b="1" kern="1200" dirty="0" smtClean="0">
                <a:solidFill>
                  <a:schemeClr val="tx1"/>
                </a:solidFill>
                <a:latin typeface="Arial" charset="0"/>
                <a:ea typeface="+mn-ea"/>
                <a:cs typeface="Arial" charset="0"/>
              </a:rPr>
              <a:t>Test Plan</a:t>
            </a:r>
            <a:endParaRPr lang="en-US" sz="3200" b="1" kern="1200" dirty="0">
              <a:solidFill>
                <a:schemeClr val="tx1"/>
              </a:solidFill>
              <a:latin typeface="Arial" charset="0"/>
              <a:ea typeface="+mn-ea"/>
              <a:cs typeface="Arial" charset="0"/>
            </a:endParaRPr>
          </a:p>
        </p:txBody>
      </p:sp>
      <p:sp>
        <p:nvSpPr>
          <p:cNvPr id="3" name="TextBox 2"/>
          <p:cNvSpPr txBox="1"/>
          <p:nvPr/>
        </p:nvSpPr>
        <p:spPr>
          <a:xfrm>
            <a:off x="4038600" y="6397822"/>
            <a:ext cx="4724400" cy="307777"/>
          </a:xfrm>
          <a:prstGeom prst="rect">
            <a:avLst/>
          </a:prstGeom>
          <a:noFill/>
        </p:spPr>
        <p:txBody>
          <a:bodyPr wrap="square" rtlCol="0">
            <a:spAutoFit/>
          </a:bodyPr>
          <a:lstStyle/>
          <a:p>
            <a:r>
              <a:rPr lang="en-US" sz="1400" b="1" dirty="0" smtClean="0"/>
              <a:t>* Results in </a:t>
            </a:r>
            <a:r>
              <a:rPr lang="en-US" sz="1400" b="1" dirty="0"/>
              <a:t>back-up </a:t>
            </a:r>
            <a:r>
              <a:rPr lang="en-US" sz="1400" b="1" dirty="0" smtClean="0"/>
              <a:t>detailed Phase </a:t>
            </a:r>
            <a:r>
              <a:rPr lang="en-US" sz="1400" b="1" dirty="0"/>
              <a:t>2 </a:t>
            </a:r>
            <a:r>
              <a:rPr lang="en-US" sz="1400" b="1" dirty="0" smtClean="0"/>
              <a:t>test results</a:t>
            </a:r>
            <a:endParaRPr lang="en-US" dirty="0"/>
          </a:p>
        </p:txBody>
      </p:sp>
    </p:spTree>
    <p:extLst>
      <p:ext uri="{BB962C8B-B14F-4D97-AF65-F5344CB8AC3E}">
        <p14:creationId xmlns:p14="http://schemas.microsoft.com/office/powerpoint/2010/main" val="2642812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114300"/>
            <a:ext cx="7124700" cy="1028700"/>
          </a:xfrm>
        </p:spPr>
        <p:txBody>
          <a:bodyPr/>
          <a:lstStyle/>
          <a:p>
            <a:r>
              <a:rPr lang="en-US" sz="3200" b="1" dirty="0" smtClean="0"/>
              <a:t>Summary of Phase 2 Test Results</a:t>
            </a:r>
            <a:endParaRPr lang="en-US" sz="3200" b="1" dirty="0"/>
          </a:p>
        </p:txBody>
      </p:sp>
      <p:sp>
        <p:nvSpPr>
          <p:cNvPr id="3" name="Content Placeholder 2"/>
          <p:cNvSpPr>
            <a:spLocks noGrp="1"/>
          </p:cNvSpPr>
          <p:nvPr>
            <p:ph idx="1"/>
          </p:nvPr>
        </p:nvSpPr>
        <p:spPr>
          <a:xfrm>
            <a:off x="152401" y="1371600"/>
            <a:ext cx="8686800" cy="5562600"/>
          </a:xfrm>
        </p:spPr>
        <p:txBody>
          <a:bodyPr/>
          <a:lstStyle/>
          <a:p>
            <a:r>
              <a:rPr lang="en-US" sz="1800" dirty="0" smtClean="0"/>
              <a:t>Testing yielded sufficient information to evaluate both dynamic cores and produce a low risk recommendation without compromising performance or skill</a:t>
            </a:r>
          </a:p>
          <a:p>
            <a:r>
              <a:rPr lang="en-US" sz="1800" dirty="0" smtClean="0"/>
              <a:t>Summary of results: </a:t>
            </a:r>
          </a:p>
          <a:p>
            <a:pPr lvl="1"/>
            <a:r>
              <a:rPr lang="en-US" sz="1800" dirty="0"/>
              <a:t>Computationally, FV3 is more than twice as fast as MPAS with equivalent </a:t>
            </a:r>
            <a:r>
              <a:rPr lang="en-US" sz="1800" dirty="0" smtClean="0"/>
              <a:t>resolution</a:t>
            </a:r>
            <a:endParaRPr lang="en-US" sz="1800" dirty="0"/>
          </a:p>
          <a:p>
            <a:pPr lvl="1"/>
            <a:r>
              <a:rPr lang="en-US" sz="1800" dirty="0" smtClean="0"/>
              <a:t>Full forecast experiments with GFS initial conditions and GFS physics showed significant differences between FV3 and MPAS, FV3 almost equivalent to GFS (some stability issues with MPAS forecasts)</a:t>
            </a:r>
          </a:p>
          <a:p>
            <a:pPr lvl="1"/>
            <a:r>
              <a:rPr lang="en-US" sz="1800" dirty="0" smtClean="0"/>
              <a:t>FV3 </a:t>
            </a:r>
            <a:r>
              <a:rPr lang="en-US" sz="1800" dirty="0"/>
              <a:t>performs comparable to the GFS in cycled data assimilation test (without tuning, at reduced resolution), MPAS performance inferior to </a:t>
            </a:r>
            <a:r>
              <a:rPr lang="en-US" sz="1800" dirty="0" smtClean="0"/>
              <a:t>GFS</a:t>
            </a:r>
            <a:endParaRPr lang="en-US" sz="1800" dirty="0"/>
          </a:p>
          <a:p>
            <a:pPr lvl="1"/>
            <a:r>
              <a:rPr lang="en-US" sz="1800" dirty="0"/>
              <a:t>Effective resolution for both dynamic cores is found to be similar, and higher than </a:t>
            </a:r>
            <a:r>
              <a:rPr lang="en-US" sz="1800" dirty="0" smtClean="0"/>
              <a:t>GFS</a:t>
            </a:r>
            <a:endParaRPr lang="en-US" sz="1800" dirty="0"/>
          </a:p>
          <a:p>
            <a:pPr lvl="1"/>
            <a:r>
              <a:rPr lang="en-US" sz="1800" dirty="0" smtClean="0"/>
              <a:t>High-resolution idealized and real-data simulations show qualitatively similar results in simulations of explicit moist convection</a:t>
            </a:r>
            <a:endParaRPr lang="en-US" sz="1800" dirty="0"/>
          </a:p>
          <a:p>
            <a:pPr lvl="1"/>
            <a:r>
              <a:rPr lang="en-US" sz="1800" dirty="0" smtClean="0"/>
              <a:t>Cost to implement FV3 is significantly less than MPAS in terms of manpower and computational resources</a:t>
            </a:r>
          </a:p>
        </p:txBody>
      </p:sp>
    </p:spTree>
    <p:extLst>
      <p:ext uri="{BB962C8B-B14F-4D97-AF65-F5344CB8AC3E}">
        <p14:creationId xmlns:p14="http://schemas.microsoft.com/office/powerpoint/2010/main" val="557897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533400"/>
            <a:ext cx="6248400" cy="609600"/>
          </a:xfrm>
        </p:spPr>
        <p:txBody>
          <a:bodyPr/>
          <a:lstStyle/>
          <a:p>
            <a:r>
              <a:rPr lang="en-US" sz="3200" b="1" dirty="0" smtClean="0"/>
              <a:t>#2: </a:t>
            </a:r>
            <a:r>
              <a:rPr lang="en-US" sz="3200" b="1" dirty="0">
                <a:solidFill>
                  <a:prstClr val="black"/>
                </a:solidFill>
              </a:rPr>
              <a:t>Conservation Tests</a:t>
            </a:r>
            <a:br>
              <a:rPr lang="en-US" sz="3200" b="1" dirty="0">
                <a:solidFill>
                  <a:prstClr val="black"/>
                </a:solidFill>
              </a:rPr>
            </a:br>
            <a:r>
              <a:rPr lang="en-US" dirty="0" smtClean="0"/>
              <a:t> </a:t>
            </a:r>
            <a:endParaRPr lang="en-US" dirty="0"/>
          </a:p>
        </p:txBody>
      </p:sp>
      <p:sp>
        <p:nvSpPr>
          <p:cNvPr id="3" name="Content Placeholder 2"/>
          <p:cNvSpPr>
            <a:spLocks noGrp="1"/>
          </p:cNvSpPr>
          <p:nvPr>
            <p:ph idx="1"/>
          </p:nvPr>
        </p:nvSpPr>
        <p:spPr>
          <a:xfrm>
            <a:off x="457200" y="1524000"/>
            <a:ext cx="8229600" cy="4800600"/>
          </a:xfrm>
        </p:spPr>
        <p:txBody>
          <a:bodyPr/>
          <a:lstStyle/>
          <a:p>
            <a:r>
              <a:rPr lang="en-US" sz="2400" dirty="0" smtClean="0"/>
              <a:t>DCMIP-2012 </a:t>
            </a:r>
            <a:r>
              <a:rPr lang="en-US" sz="2400" dirty="0" err="1" smtClean="0"/>
              <a:t>baroclinic</a:t>
            </a:r>
            <a:r>
              <a:rPr lang="en-US" sz="2400" dirty="0" smtClean="0"/>
              <a:t> wave idealized test, dry and moist (4.1 and 4.2) run at 13 km resolution.  Simple moist physics (large-scale condensation only) included.</a:t>
            </a:r>
          </a:p>
          <a:p>
            <a:r>
              <a:rPr lang="en-US" sz="2400" dirty="0" smtClean="0"/>
              <a:t>Conservation of total energy, entropy and dry mass measured</a:t>
            </a:r>
          </a:p>
          <a:p>
            <a:r>
              <a:rPr lang="en-US" sz="2400" dirty="0" smtClean="0"/>
              <a:t>Extra </a:t>
            </a:r>
            <a:r>
              <a:rPr lang="en-US" sz="2400" dirty="0" err="1" smtClean="0"/>
              <a:t>advected</a:t>
            </a:r>
            <a:r>
              <a:rPr lang="en-US" sz="2400" dirty="0" smtClean="0"/>
              <a:t> tracer added, initialized with </a:t>
            </a:r>
            <a:r>
              <a:rPr lang="en-US" sz="2400" dirty="0" err="1" smtClean="0">
                <a:latin typeface="Symbol" charset="2"/>
                <a:ea typeface="Symbol" charset="2"/>
                <a:cs typeface="Symbol" charset="2"/>
              </a:rPr>
              <a:t>q</a:t>
            </a:r>
            <a:r>
              <a:rPr lang="en-US" sz="2400" baseline="-25000" dirty="0" err="1" smtClean="0"/>
              <a:t>e</a:t>
            </a:r>
            <a:r>
              <a:rPr lang="en-US" sz="2400" baseline="-25000" dirty="0" smtClean="0"/>
              <a:t> </a:t>
            </a:r>
            <a:r>
              <a:rPr lang="en-US" sz="2400" dirty="0" smtClean="0"/>
              <a:t>(difference between </a:t>
            </a:r>
            <a:r>
              <a:rPr lang="en-US" sz="2400" dirty="0" err="1" smtClean="0"/>
              <a:t>advected</a:t>
            </a:r>
            <a:r>
              <a:rPr lang="en-US" sz="2400" dirty="0" smtClean="0"/>
              <a:t> and diagnosed </a:t>
            </a:r>
            <a:r>
              <a:rPr lang="en-US" sz="2400" dirty="0" err="1" smtClean="0">
                <a:latin typeface="Symbol" charset="2"/>
                <a:ea typeface="Symbol" charset="2"/>
                <a:cs typeface="Symbol" charset="2"/>
              </a:rPr>
              <a:t>q</a:t>
            </a:r>
            <a:r>
              <a:rPr lang="en-US" sz="2400" baseline="-25000" dirty="0" err="1" smtClean="0"/>
              <a:t>e</a:t>
            </a:r>
            <a:r>
              <a:rPr lang="en-US" sz="2400" dirty="0"/>
              <a:t> </a:t>
            </a:r>
            <a:r>
              <a:rPr lang="en-US" sz="2400" dirty="0" smtClean="0"/>
              <a:t>measured)</a:t>
            </a:r>
          </a:p>
          <a:p>
            <a:r>
              <a:rPr lang="en-US" sz="2400" dirty="0" smtClean="0"/>
              <a:t>’Grid imprinting’ (signal of truncation errors at cube corners and pentagons of icosahedral grid) assessed</a:t>
            </a:r>
          </a:p>
        </p:txBody>
      </p:sp>
    </p:spTree>
    <p:extLst>
      <p:ext uri="{BB962C8B-B14F-4D97-AF65-F5344CB8AC3E}">
        <p14:creationId xmlns:p14="http://schemas.microsoft.com/office/powerpoint/2010/main" val="17731550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838201" y="94416"/>
            <a:ext cx="7467599" cy="1077218"/>
          </a:xfrm>
          <a:prstGeom prst="rect">
            <a:avLst/>
          </a:prstGeom>
          <a:noFill/>
        </p:spPr>
        <p:txBody>
          <a:bodyPr wrap="square" rtlCol="0">
            <a:spAutoFit/>
          </a:bodyPr>
          <a:lstStyle/>
          <a:p>
            <a:pPr algn="ctr" fontAlgn="auto">
              <a:spcBef>
                <a:spcPts val="0"/>
              </a:spcBef>
              <a:spcAft>
                <a:spcPts val="0"/>
              </a:spcAft>
            </a:pPr>
            <a:r>
              <a:rPr lang="en-US" sz="3100" b="1" dirty="0" smtClean="0">
                <a:solidFill>
                  <a:prstClr val="black"/>
                </a:solidFill>
                <a:latin typeface="+mj-lt"/>
                <a:cs typeface="+mn-cs"/>
              </a:rPr>
              <a:t>#2: Conservation Tests</a:t>
            </a:r>
          </a:p>
          <a:p>
            <a:pPr algn="ctr" fontAlgn="auto">
              <a:spcBef>
                <a:spcPts val="0"/>
              </a:spcBef>
              <a:spcAft>
                <a:spcPts val="0"/>
              </a:spcAft>
            </a:pPr>
            <a:r>
              <a:rPr lang="en-US" sz="3100" b="1" dirty="0" smtClean="0">
                <a:solidFill>
                  <a:prstClr val="black"/>
                </a:solidFill>
                <a:latin typeface="+mj-lt"/>
                <a:cs typeface="+mn-cs"/>
              </a:rPr>
              <a:t>Change in Total Energy and Entropy</a:t>
            </a:r>
            <a:endParaRPr lang="en-US" sz="3100" b="1" dirty="0">
              <a:solidFill>
                <a:prstClr val="black"/>
              </a:solidFill>
              <a:latin typeface="+mj-lt"/>
              <a:cs typeface="+mn-cs"/>
            </a:endParaRPr>
          </a:p>
        </p:txBody>
      </p:sp>
      <p:sp>
        <p:nvSpPr>
          <p:cNvPr id="9" name="Rectangle 8"/>
          <p:cNvSpPr/>
          <p:nvPr/>
        </p:nvSpPr>
        <p:spPr>
          <a:xfrm>
            <a:off x="0" y="1442621"/>
            <a:ext cx="3200400" cy="5262979"/>
          </a:xfrm>
          <a:prstGeom prst="rect">
            <a:avLst/>
          </a:prstGeom>
        </p:spPr>
        <p:txBody>
          <a:bodyPr wrap="square">
            <a:spAutoFit/>
          </a:bodyPr>
          <a:lstStyle/>
          <a:p>
            <a:r>
              <a:rPr lang="en-US" sz="1600" b="1" dirty="0">
                <a:solidFill>
                  <a:prstClr val="black"/>
                </a:solidFill>
                <a:latin typeface="Calibri"/>
              </a:rPr>
              <a:t>Change in total energy (top) and entropy (bottom) as a percent change from the initial </a:t>
            </a:r>
            <a:r>
              <a:rPr lang="en-US" sz="1600" b="1" dirty="0" smtClean="0">
                <a:solidFill>
                  <a:prstClr val="black"/>
                </a:solidFill>
                <a:latin typeface="Calibri"/>
              </a:rPr>
              <a:t>value.    </a:t>
            </a:r>
            <a:r>
              <a:rPr lang="en-US" sz="1600" b="1" i="1" dirty="0" smtClean="0">
                <a:solidFill>
                  <a:prstClr val="black"/>
                </a:solidFill>
                <a:latin typeface="Calibri"/>
              </a:rPr>
              <a:t>Note very tiny range on y axis.  </a:t>
            </a:r>
          </a:p>
          <a:p>
            <a:endParaRPr lang="en-US" sz="1600" b="1" dirty="0">
              <a:solidFill>
                <a:prstClr val="black"/>
              </a:solidFill>
              <a:latin typeface="Calibri"/>
            </a:endParaRPr>
          </a:p>
          <a:p>
            <a:r>
              <a:rPr lang="en-US" sz="1600" b="1" dirty="0" smtClean="0">
                <a:solidFill>
                  <a:prstClr val="black"/>
                </a:solidFill>
                <a:latin typeface="Calibri"/>
              </a:rPr>
              <a:t>Energy loss nearly zero in dry case, FV3 and MPAS lose less energy than GFS in moist case.  </a:t>
            </a:r>
          </a:p>
          <a:p>
            <a:endParaRPr lang="en-US" sz="1600" b="1" dirty="0">
              <a:solidFill>
                <a:prstClr val="black"/>
              </a:solidFill>
              <a:latin typeface="Calibri"/>
            </a:endParaRPr>
          </a:p>
          <a:p>
            <a:r>
              <a:rPr lang="en-US" sz="1600" b="1" dirty="0" smtClean="0">
                <a:solidFill>
                  <a:prstClr val="black"/>
                </a:solidFill>
                <a:latin typeface="Calibri" charset="0"/>
                <a:ea typeface="Calibri" charset="0"/>
                <a:cs typeface="Calibri" charset="0"/>
              </a:rPr>
              <a:t>Energy loss in moist case for FV3 and MPAS </a:t>
            </a:r>
            <a:r>
              <a:rPr lang="en-US" sz="1600" b="1" dirty="0" smtClean="0">
                <a:latin typeface="Calibri" charset="0"/>
                <a:ea typeface="Calibri" charset="0"/>
                <a:cs typeface="Calibri" charset="0"/>
              </a:rPr>
              <a:t>is </a:t>
            </a:r>
            <a:r>
              <a:rPr lang="en-US" sz="1600" b="1" dirty="0">
                <a:latin typeface="Calibri" charset="0"/>
                <a:ea typeface="Calibri" charset="0"/>
                <a:cs typeface="Calibri" charset="0"/>
              </a:rPr>
              <a:t>consistent with the energy removed along with condensate</a:t>
            </a:r>
            <a:r>
              <a:rPr lang="en-US" sz="1600" b="1" dirty="0" smtClean="0">
                <a:solidFill>
                  <a:prstClr val="black"/>
                </a:solidFill>
                <a:latin typeface="Calibri" charset="0"/>
                <a:ea typeface="Calibri" charset="0"/>
                <a:cs typeface="Calibri" charset="0"/>
              </a:rPr>
              <a:t>. Entropy changes for moist case are very small, and consistent with thermodynamic approximations made in entropy definition.</a:t>
            </a:r>
          </a:p>
          <a:p>
            <a:endParaRPr lang="en-US" sz="1600" b="1" dirty="0">
              <a:solidFill>
                <a:prstClr val="black"/>
              </a:solidFill>
              <a:latin typeface="Calibri"/>
            </a:endParaRPr>
          </a:p>
          <a:p>
            <a:r>
              <a:rPr lang="en-US" sz="1600" b="1" dirty="0" smtClean="0">
                <a:solidFill>
                  <a:prstClr val="black"/>
                </a:solidFill>
                <a:latin typeface="Calibri"/>
              </a:rPr>
              <a:t>Dry mass (not shown) is conserved exactly in both FV3 and MPAS, GFS gains 0.05 </a:t>
            </a:r>
            <a:r>
              <a:rPr lang="en-US" sz="1600" b="1" dirty="0" err="1" smtClean="0">
                <a:solidFill>
                  <a:prstClr val="black"/>
                </a:solidFill>
                <a:latin typeface="Calibri"/>
              </a:rPr>
              <a:t>hPa</a:t>
            </a:r>
            <a:r>
              <a:rPr lang="en-US" sz="1600" b="1" dirty="0" smtClean="0">
                <a:solidFill>
                  <a:prstClr val="black"/>
                </a:solidFill>
                <a:latin typeface="Calibri"/>
              </a:rPr>
              <a:t> during integration. </a:t>
            </a:r>
            <a:endParaRPr lang="en-US" sz="1600" b="1" dirty="0"/>
          </a:p>
        </p:txBody>
      </p:sp>
      <p:sp>
        <p:nvSpPr>
          <p:cNvPr id="7" name="TextBox 6"/>
          <p:cNvSpPr txBox="1"/>
          <p:nvPr/>
        </p:nvSpPr>
        <p:spPr>
          <a:xfrm rot="16200000">
            <a:off x="2733715" y="2581025"/>
            <a:ext cx="1076098" cy="369332"/>
          </a:xfrm>
          <a:prstGeom prst="rect">
            <a:avLst/>
          </a:prstGeom>
          <a:noFill/>
        </p:spPr>
        <p:txBody>
          <a:bodyPr wrap="none" rtlCol="0">
            <a:spAutoFit/>
          </a:bodyPr>
          <a:lstStyle/>
          <a:p>
            <a:r>
              <a:rPr lang="en-US" dirty="0" smtClean="0"/>
              <a:t>% change</a:t>
            </a:r>
            <a:endParaRPr lang="en-US" dirty="0"/>
          </a:p>
        </p:txBody>
      </p:sp>
      <p:sp>
        <p:nvSpPr>
          <p:cNvPr id="8" name="TextBox 7"/>
          <p:cNvSpPr txBox="1"/>
          <p:nvPr/>
        </p:nvSpPr>
        <p:spPr>
          <a:xfrm rot="16200000">
            <a:off x="2725831" y="5146286"/>
            <a:ext cx="1076098" cy="369332"/>
          </a:xfrm>
          <a:prstGeom prst="rect">
            <a:avLst/>
          </a:prstGeom>
          <a:noFill/>
        </p:spPr>
        <p:txBody>
          <a:bodyPr wrap="none" rtlCol="0">
            <a:spAutoFit/>
          </a:bodyPr>
          <a:lstStyle/>
          <a:p>
            <a:r>
              <a:rPr lang="en-US" dirty="0" smtClean="0"/>
              <a:t>% change</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333" t="563" r="2501" b="40246"/>
          <a:stretch/>
        </p:blipFill>
        <p:spPr>
          <a:xfrm>
            <a:off x="3491746" y="1372866"/>
            <a:ext cx="5486400" cy="2785648"/>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1666" r="2501" b="54338"/>
          <a:stretch/>
        </p:blipFill>
        <p:spPr>
          <a:xfrm>
            <a:off x="3491746" y="4167658"/>
            <a:ext cx="5486400" cy="2157274"/>
          </a:xfrm>
          <a:prstGeom prst="rect">
            <a:avLst/>
          </a:prstGeom>
        </p:spPr>
      </p:pic>
    </p:spTree>
    <p:extLst>
      <p:ext uri="{BB962C8B-B14F-4D97-AF65-F5344CB8AC3E}">
        <p14:creationId xmlns:p14="http://schemas.microsoft.com/office/powerpoint/2010/main" val="7857172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 y="1565348"/>
            <a:ext cx="3218688" cy="2487168"/>
          </a:xfrm>
          <a:prstGeom prst="rect">
            <a:avLst/>
          </a:prstGeom>
        </p:spPr>
      </p:pic>
      <p:pic>
        <p:nvPicPr>
          <p:cNvPr id="8" name="Content Placeholder 7"/>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029712" y="1600200"/>
            <a:ext cx="3218688" cy="2487168"/>
          </a:xfrm>
        </p:spPr>
      </p:pic>
      <p:sp>
        <p:nvSpPr>
          <p:cNvPr id="9" name="TextBox 8"/>
          <p:cNvSpPr txBox="1"/>
          <p:nvPr/>
        </p:nvSpPr>
        <p:spPr>
          <a:xfrm>
            <a:off x="226943" y="4029993"/>
            <a:ext cx="3701536" cy="2862322"/>
          </a:xfrm>
          <a:prstGeom prst="rect">
            <a:avLst/>
          </a:prstGeom>
          <a:noFill/>
        </p:spPr>
        <p:txBody>
          <a:bodyPr wrap="square" rtlCol="0">
            <a:spAutoFit/>
          </a:bodyPr>
          <a:lstStyle/>
          <a:p>
            <a:r>
              <a:rPr lang="en-US" dirty="0" smtClean="0"/>
              <a:t>Scatterplots of </a:t>
            </a:r>
            <a:r>
              <a:rPr lang="en-US" dirty="0" err="1" smtClean="0"/>
              <a:t>Θe</a:t>
            </a:r>
            <a:r>
              <a:rPr lang="en-US" dirty="0" smtClean="0"/>
              <a:t> and proxy </a:t>
            </a:r>
            <a:r>
              <a:rPr lang="en-US" dirty="0" err="1" smtClean="0"/>
              <a:t>Θe</a:t>
            </a:r>
            <a:r>
              <a:rPr lang="en-US" dirty="0" smtClean="0"/>
              <a:t> (tracer) at day 15 for the moist </a:t>
            </a:r>
            <a:r>
              <a:rPr lang="en-US" dirty="0" err="1" smtClean="0"/>
              <a:t>baroclinic</a:t>
            </a:r>
            <a:r>
              <a:rPr lang="en-US" dirty="0" smtClean="0"/>
              <a:t> wave (DCMIP test 4.2). Compare with Figure 1 of Johnson et al. 2000.</a:t>
            </a:r>
          </a:p>
          <a:p>
            <a:endParaRPr lang="en-US" dirty="0"/>
          </a:p>
          <a:p>
            <a:r>
              <a:rPr lang="en-US" dirty="0" smtClean="0"/>
              <a:t>FV3, GFS and MPAS are similar, much better than CCM3 result from Johnson et al.</a:t>
            </a:r>
          </a:p>
          <a:p>
            <a:r>
              <a:rPr lang="en-US" dirty="0" smtClean="0"/>
              <a:t> </a:t>
            </a:r>
            <a:endParaRPr lang="en-US" dirty="0"/>
          </a:p>
        </p:txBody>
      </p:sp>
      <p:sp>
        <p:nvSpPr>
          <p:cNvPr id="10" name="TextBox 9"/>
          <p:cNvSpPr txBox="1"/>
          <p:nvPr/>
        </p:nvSpPr>
        <p:spPr>
          <a:xfrm>
            <a:off x="4636925" y="3695900"/>
            <a:ext cx="452355" cy="369332"/>
          </a:xfrm>
          <a:prstGeom prst="rect">
            <a:avLst/>
          </a:prstGeom>
          <a:noFill/>
        </p:spPr>
        <p:txBody>
          <a:bodyPr wrap="none" rtlCol="0">
            <a:spAutoFit/>
          </a:bodyPr>
          <a:lstStyle/>
          <a:p>
            <a:r>
              <a:rPr lang="en-US" dirty="0" err="1" smtClean="0"/>
              <a:t>Θe</a:t>
            </a:r>
            <a:r>
              <a:rPr lang="en-US" dirty="0" smtClean="0"/>
              <a:t> </a:t>
            </a:r>
            <a:endParaRPr lang="en-US" dirty="0"/>
          </a:p>
        </p:txBody>
      </p:sp>
      <p:sp>
        <p:nvSpPr>
          <p:cNvPr id="11" name="TextBox 10"/>
          <p:cNvSpPr txBox="1"/>
          <p:nvPr/>
        </p:nvSpPr>
        <p:spPr>
          <a:xfrm rot="16200000">
            <a:off x="2812070" y="2544576"/>
            <a:ext cx="1032479" cy="369332"/>
          </a:xfrm>
          <a:prstGeom prst="rect">
            <a:avLst/>
          </a:prstGeom>
          <a:noFill/>
        </p:spPr>
        <p:txBody>
          <a:bodyPr wrap="none" rtlCol="0">
            <a:spAutoFit/>
          </a:bodyPr>
          <a:lstStyle/>
          <a:p>
            <a:r>
              <a:rPr lang="en-US" dirty="0" smtClean="0"/>
              <a:t>Proxy </a:t>
            </a:r>
            <a:r>
              <a:rPr lang="en-US" dirty="0" err="1" smtClean="0"/>
              <a:t>Θe</a:t>
            </a:r>
            <a:r>
              <a:rPr lang="en-US" dirty="0" smtClean="0"/>
              <a:t> </a:t>
            </a:r>
            <a:endParaRPr lang="en-US" dirty="0"/>
          </a:p>
        </p:txBody>
      </p:sp>
      <p:sp>
        <p:nvSpPr>
          <p:cNvPr id="14" name="TextBox 13"/>
          <p:cNvSpPr txBox="1"/>
          <p:nvPr/>
        </p:nvSpPr>
        <p:spPr>
          <a:xfrm rot="16200000">
            <a:off x="-180625" y="2488203"/>
            <a:ext cx="1074268" cy="369332"/>
          </a:xfrm>
          <a:prstGeom prst="rect">
            <a:avLst/>
          </a:prstGeom>
          <a:noFill/>
        </p:spPr>
        <p:txBody>
          <a:bodyPr wrap="none" rtlCol="0">
            <a:spAutoFit/>
          </a:bodyPr>
          <a:lstStyle/>
          <a:p>
            <a:r>
              <a:rPr lang="en-US" dirty="0" smtClean="0"/>
              <a:t>Proxy </a:t>
            </a:r>
            <a:r>
              <a:rPr lang="en-US" dirty="0" err="1" smtClean="0"/>
              <a:t>Θe</a:t>
            </a:r>
            <a:r>
              <a:rPr lang="en-US" dirty="0" smtClean="0"/>
              <a:t> </a:t>
            </a:r>
            <a:endParaRPr lang="en-US" dirty="0"/>
          </a:p>
        </p:txBody>
      </p:sp>
      <p:sp>
        <p:nvSpPr>
          <p:cNvPr id="15" name="TextBox 14"/>
          <p:cNvSpPr txBox="1"/>
          <p:nvPr/>
        </p:nvSpPr>
        <p:spPr>
          <a:xfrm>
            <a:off x="1547279" y="276822"/>
            <a:ext cx="6019800" cy="707886"/>
          </a:xfrm>
          <a:prstGeom prst="rect">
            <a:avLst/>
          </a:prstGeom>
          <a:noFill/>
        </p:spPr>
        <p:txBody>
          <a:bodyPr wrap="square" rtlCol="0">
            <a:spAutoFit/>
          </a:bodyPr>
          <a:lstStyle/>
          <a:p>
            <a:r>
              <a:rPr lang="en-US" sz="2000" b="1" dirty="0"/>
              <a:t>#2: Conservation Test: RMS Difference Between </a:t>
            </a:r>
            <a:r>
              <a:rPr lang="en-US" sz="2000" b="1" dirty="0" err="1"/>
              <a:t>Advected</a:t>
            </a:r>
            <a:r>
              <a:rPr lang="en-US" sz="2000" b="1" dirty="0"/>
              <a:t> Tracer and Dynamical Field (Day 15)</a:t>
            </a:r>
            <a:endParaRPr lang="en-US" sz="2000" dirty="0"/>
          </a:p>
        </p:txBody>
      </p:sp>
      <p:sp>
        <p:nvSpPr>
          <p:cNvPr id="17" name="TextBox 16"/>
          <p:cNvSpPr txBox="1"/>
          <p:nvPr/>
        </p:nvSpPr>
        <p:spPr>
          <a:xfrm>
            <a:off x="3812803" y="1337846"/>
            <a:ext cx="1812680" cy="338554"/>
          </a:xfrm>
          <a:prstGeom prst="rect">
            <a:avLst/>
          </a:prstGeom>
          <a:solidFill>
            <a:schemeClr val="bg1"/>
          </a:solidFill>
        </p:spPr>
        <p:txBody>
          <a:bodyPr wrap="square" rtlCol="0">
            <a:spAutoFit/>
          </a:bodyPr>
          <a:lstStyle/>
          <a:p>
            <a:r>
              <a:rPr lang="en-US" sz="1600" dirty="0" smtClean="0"/>
              <a:t>MPAS </a:t>
            </a:r>
            <a:r>
              <a:rPr lang="en-US" sz="1400" dirty="0" smtClean="0"/>
              <a:t>RMS=0.126</a:t>
            </a:r>
            <a:endParaRPr lang="en-US" sz="1400" dirty="0"/>
          </a:p>
        </p:txBody>
      </p:sp>
      <p:sp>
        <p:nvSpPr>
          <p:cNvPr id="21" name="TextBox 20"/>
          <p:cNvSpPr txBox="1"/>
          <p:nvPr/>
        </p:nvSpPr>
        <p:spPr>
          <a:xfrm>
            <a:off x="940138" y="1337846"/>
            <a:ext cx="1690612" cy="338554"/>
          </a:xfrm>
          <a:prstGeom prst="rect">
            <a:avLst/>
          </a:prstGeom>
          <a:solidFill>
            <a:schemeClr val="bg1"/>
          </a:solidFill>
        </p:spPr>
        <p:txBody>
          <a:bodyPr wrap="square" rtlCol="0">
            <a:spAutoFit/>
          </a:bodyPr>
          <a:lstStyle/>
          <a:p>
            <a:r>
              <a:rPr lang="en-US" sz="1600" dirty="0"/>
              <a:t>FV3 </a:t>
            </a:r>
            <a:r>
              <a:rPr lang="en-US" sz="1400" dirty="0" smtClean="0"/>
              <a:t>RMS=0.232</a:t>
            </a:r>
            <a:endParaRPr lang="en-US" sz="1400" dirty="0"/>
          </a:p>
        </p:txBody>
      </p:sp>
      <p:pic>
        <p:nvPicPr>
          <p:cNvPr id="12" name="Content Placeholder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1512" y="1565348"/>
            <a:ext cx="3218688" cy="2487168"/>
          </a:xfrm>
          <a:prstGeom prst="rect">
            <a:avLst/>
          </a:prstGeom>
        </p:spPr>
      </p:pic>
      <p:sp>
        <p:nvSpPr>
          <p:cNvPr id="16" name="TextBox 15"/>
          <p:cNvSpPr txBox="1"/>
          <p:nvPr/>
        </p:nvSpPr>
        <p:spPr>
          <a:xfrm>
            <a:off x="6772420" y="1337846"/>
            <a:ext cx="1676400" cy="338554"/>
          </a:xfrm>
          <a:prstGeom prst="rect">
            <a:avLst/>
          </a:prstGeom>
          <a:solidFill>
            <a:schemeClr val="bg1"/>
          </a:solidFill>
        </p:spPr>
        <p:txBody>
          <a:bodyPr wrap="square" rtlCol="0">
            <a:spAutoFit/>
          </a:bodyPr>
          <a:lstStyle/>
          <a:p>
            <a:r>
              <a:rPr lang="en-US" sz="1600" dirty="0" smtClean="0"/>
              <a:t>GFS </a:t>
            </a:r>
            <a:r>
              <a:rPr lang="en-US" sz="1400" dirty="0" smtClean="0"/>
              <a:t>RMS=0.202</a:t>
            </a:r>
            <a:endParaRPr lang="en-US" sz="1400" dirty="0"/>
          </a:p>
        </p:txBody>
      </p:sp>
      <p:sp>
        <p:nvSpPr>
          <p:cNvPr id="18" name="TextBox 17"/>
          <p:cNvSpPr txBox="1"/>
          <p:nvPr/>
        </p:nvSpPr>
        <p:spPr>
          <a:xfrm>
            <a:off x="7518790" y="3695900"/>
            <a:ext cx="452355" cy="369332"/>
          </a:xfrm>
          <a:prstGeom prst="rect">
            <a:avLst/>
          </a:prstGeom>
          <a:noFill/>
        </p:spPr>
        <p:txBody>
          <a:bodyPr wrap="none" rtlCol="0">
            <a:spAutoFit/>
          </a:bodyPr>
          <a:lstStyle/>
          <a:p>
            <a:r>
              <a:rPr lang="en-US" dirty="0" err="1" smtClean="0"/>
              <a:t>Θe</a:t>
            </a:r>
            <a:r>
              <a:rPr lang="en-US" dirty="0" smtClean="0"/>
              <a:t> </a:t>
            </a:r>
            <a:endParaRPr lang="en-US" dirty="0"/>
          </a:p>
        </p:txBody>
      </p:sp>
      <p:sp>
        <p:nvSpPr>
          <p:cNvPr id="19" name="TextBox 18"/>
          <p:cNvSpPr txBox="1"/>
          <p:nvPr/>
        </p:nvSpPr>
        <p:spPr>
          <a:xfrm>
            <a:off x="1513989" y="3695900"/>
            <a:ext cx="452355" cy="369332"/>
          </a:xfrm>
          <a:prstGeom prst="rect">
            <a:avLst/>
          </a:prstGeom>
          <a:noFill/>
        </p:spPr>
        <p:txBody>
          <a:bodyPr wrap="none" rtlCol="0">
            <a:spAutoFit/>
          </a:bodyPr>
          <a:lstStyle/>
          <a:p>
            <a:r>
              <a:rPr lang="en-US" dirty="0" err="1" smtClean="0"/>
              <a:t>Θe</a:t>
            </a:r>
            <a:r>
              <a:rPr lang="en-US" dirty="0" smtClean="0"/>
              <a:t> </a:t>
            </a:r>
            <a:endParaRPr lang="en-US" dirty="0"/>
          </a:p>
        </p:txBody>
      </p:sp>
      <p:sp>
        <p:nvSpPr>
          <p:cNvPr id="22" name="TextBox 21"/>
          <p:cNvSpPr txBox="1"/>
          <p:nvPr/>
        </p:nvSpPr>
        <p:spPr>
          <a:xfrm rot="16200000">
            <a:off x="5721649" y="2509097"/>
            <a:ext cx="1032479" cy="369332"/>
          </a:xfrm>
          <a:prstGeom prst="rect">
            <a:avLst/>
          </a:prstGeom>
          <a:noFill/>
        </p:spPr>
        <p:txBody>
          <a:bodyPr wrap="none" rtlCol="0">
            <a:spAutoFit/>
          </a:bodyPr>
          <a:lstStyle/>
          <a:p>
            <a:r>
              <a:rPr lang="en-US" dirty="0" smtClean="0"/>
              <a:t>Proxy </a:t>
            </a:r>
            <a:r>
              <a:rPr lang="en-US" dirty="0" err="1" smtClean="0"/>
              <a:t>Θe</a:t>
            </a:r>
            <a:r>
              <a:rPr lang="en-US" dirty="0" smtClean="0"/>
              <a:t> </a:t>
            </a:r>
            <a:endParaRPr lang="en-US" dirty="0"/>
          </a:p>
        </p:txBody>
      </p:sp>
      <p:pic>
        <p:nvPicPr>
          <p:cNvPr id="23" name="Picture 2"/>
          <p:cNvPicPr>
            <a:picLocks noChangeAspect="1" noChangeArrowheads="1"/>
          </p:cNvPicPr>
          <p:nvPr/>
        </p:nvPicPr>
        <p:blipFill rotWithShape="1">
          <a:blip r:embed="rId6" cstate="print"/>
          <a:srcRect l="39479" t="64782" r="28160" b="11918"/>
          <a:stretch/>
        </p:blipFill>
        <p:spPr bwMode="auto">
          <a:xfrm>
            <a:off x="3928479" y="4735215"/>
            <a:ext cx="4937760" cy="1691640"/>
          </a:xfrm>
          <a:prstGeom prst="rect">
            <a:avLst/>
          </a:prstGeom>
          <a:noFill/>
          <a:ln w="9525">
            <a:noFill/>
            <a:miter lim="800000"/>
            <a:headEnd/>
            <a:tailEnd/>
          </a:ln>
        </p:spPr>
      </p:pic>
      <p:sp>
        <p:nvSpPr>
          <p:cNvPr id="3" name="TextBox 2"/>
          <p:cNvSpPr txBox="1"/>
          <p:nvPr/>
        </p:nvSpPr>
        <p:spPr>
          <a:xfrm>
            <a:off x="4778151" y="6433245"/>
            <a:ext cx="3476786" cy="307777"/>
          </a:xfrm>
          <a:prstGeom prst="rect">
            <a:avLst/>
          </a:prstGeom>
          <a:noFill/>
        </p:spPr>
        <p:txBody>
          <a:bodyPr wrap="none" rtlCol="0">
            <a:spAutoFit/>
          </a:bodyPr>
          <a:lstStyle/>
          <a:p>
            <a:r>
              <a:rPr lang="en-US" sz="1400" dirty="0" smtClean="0"/>
              <a:t>Day-10 scatter plots from Johnson et al. 2000</a:t>
            </a:r>
            <a:endParaRPr lang="en-US" sz="1400" dirty="0"/>
          </a:p>
        </p:txBody>
      </p:sp>
      <p:sp>
        <p:nvSpPr>
          <p:cNvPr id="24" name="TextBox 23"/>
          <p:cNvSpPr txBox="1"/>
          <p:nvPr/>
        </p:nvSpPr>
        <p:spPr>
          <a:xfrm>
            <a:off x="4648200" y="4343400"/>
            <a:ext cx="1295401" cy="338554"/>
          </a:xfrm>
          <a:prstGeom prst="rect">
            <a:avLst/>
          </a:prstGeom>
          <a:solidFill>
            <a:schemeClr val="bg1"/>
          </a:solidFill>
        </p:spPr>
        <p:txBody>
          <a:bodyPr wrap="square" rtlCol="0">
            <a:spAutoFit/>
          </a:bodyPr>
          <a:lstStyle/>
          <a:p>
            <a:r>
              <a:rPr lang="en-US" sz="1600" smtClean="0"/>
              <a:t>UW</a:t>
            </a:r>
            <a:r>
              <a:rPr lang="en-US" sz="1400" smtClean="0"/>
              <a:t> RMS=0.69</a:t>
            </a:r>
            <a:endParaRPr lang="en-US" sz="1400" dirty="0"/>
          </a:p>
        </p:txBody>
      </p:sp>
      <p:sp>
        <p:nvSpPr>
          <p:cNvPr id="25" name="TextBox 24"/>
          <p:cNvSpPr txBox="1"/>
          <p:nvPr/>
        </p:nvSpPr>
        <p:spPr>
          <a:xfrm>
            <a:off x="6953629" y="4396661"/>
            <a:ext cx="1474061" cy="338554"/>
          </a:xfrm>
          <a:prstGeom prst="rect">
            <a:avLst/>
          </a:prstGeom>
          <a:solidFill>
            <a:schemeClr val="bg1"/>
          </a:solidFill>
        </p:spPr>
        <p:txBody>
          <a:bodyPr wrap="square" rtlCol="0">
            <a:spAutoFit/>
          </a:bodyPr>
          <a:lstStyle/>
          <a:p>
            <a:r>
              <a:rPr lang="en-US" sz="1600" dirty="0" smtClean="0"/>
              <a:t>CCM3</a:t>
            </a:r>
            <a:r>
              <a:rPr lang="en-US" sz="1400" dirty="0" smtClean="0"/>
              <a:t> RMS=10.6</a:t>
            </a:r>
            <a:endParaRPr lang="en-US" sz="1400" dirty="0"/>
          </a:p>
        </p:txBody>
      </p:sp>
    </p:spTree>
    <p:extLst>
      <p:ext uri="{BB962C8B-B14F-4D97-AF65-F5344CB8AC3E}">
        <p14:creationId xmlns:p14="http://schemas.microsoft.com/office/powerpoint/2010/main" val="15607540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#3: Retrospective 13 km 10-d Forecasts with GFS physics</a:t>
            </a:r>
            <a:endParaRPr lang="en-US" sz="3200" dirty="0"/>
          </a:p>
        </p:txBody>
      </p:sp>
      <p:sp>
        <p:nvSpPr>
          <p:cNvPr id="3" name="Content Placeholder 2"/>
          <p:cNvSpPr>
            <a:spLocks noGrp="1"/>
          </p:cNvSpPr>
          <p:nvPr>
            <p:ph idx="1"/>
          </p:nvPr>
        </p:nvSpPr>
        <p:spPr>
          <a:xfrm>
            <a:off x="457200" y="1447800"/>
            <a:ext cx="8229600" cy="5334000"/>
          </a:xfrm>
        </p:spPr>
        <p:txBody>
          <a:bodyPr/>
          <a:lstStyle/>
          <a:p>
            <a:r>
              <a:rPr lang="en-US" sz="2400" dirty="0" smtClean="0"/>
              <a:t>GFS physics package (provided by EMC) implemented in both models by FV3 and MPAS development teams</a:t>
            </a:r>
          </a:p>
          <a:p>
            <a:r>
              <a:rPr lang="en-US" sz="2400" dirty="0" smtClean="0"/>
              <a:t>74 retrospective 10-d forecasts run at 13 km resolution with 64 vertical levels, initialized from GFS analyses every 5</a:t>
            </a:r>
            <a:r>
              <a:rPr lang="en-US" sz="2400" baseline="30000" dirty="0" smtClean="0"/>
              <a:t>th</a:t>
            </a:r>
            <a:r>
              <a:rPr lang="en-US" sz="2400" dirty="0" smtClean="0"/>
              <a:t> day for calendar year 2015</a:t>
            </a:r>
          </a:p>
          <a:p>
            <a:r>
              <a:rPr lang="en-US" sz="2400" dirty="0" smtClean="0"/>
              <a:t>Validated using NCEP verification suite, compared to operational GFS forecasts; statistics available at:</a:t>
            </a:r>
          </a:p>
          <a:p>
            <a:pPr marL="457200" lvl="1" indent="0">
              <a:buNone/>
            </a:pPr>
            <a:r>
              <a:rPr lang="en-US" sz="2000" dirty="0" smtClean="0"/>
              <a:t>     </a:t>
            </a:r>
            <a:r>
              <a:rPr lang="en-US" sz="2000" dirty="0" smtClean="0">
                <a:hlinkClick r:id="rId3"/>
              </a:rPr>
              <a:t>http</a:t>
            </a:r>
            <a:r>
              <a:rPr lang="en-US" sz="2000" dirty="0">
                <a:hlinkClick r:id="rId3"/>
              </a:rPr>
              <a:t>://www.emc.ncep.noaa.gov/gmb/wx24fy/nggps/web/</a:t>
            </a:r>
            <a:endParaRPr lang="en-US" sz="2000" dirty="0" smtClean="0"/>
          </a:p>
          <a:p>
            <a:r>
              <a:rPr lang="en-US" sz="2400" dirty="0" smtClean="0"/>
              <a:t>Goals:</a:t>
            </a:r>
          </a:p>
          <a:p>
            <a:pPr lvl="1"/>
            <a:r>
              <a:rPr lang="en-US" sz="2400" dirty="0" smtClean="0"/>
              <a:t>Assess ‘robustness’ over a wide-range of atmospheric flow conditions</a:t>
            </a:r>
          </a:p>
          <a:p>
            <a:pPr lvl="1"/>
            <a:r>
              <a:rPr lang="en-US" sz="2400" dirty="0" smtClean="0"/>
              <a:t>Assess work required to replace spectral </a:t>
            </a:r>
            <a:r>
              <a:rPr lang="en-US" sz="2400" dirty="0" err="1" smtClean="0"/>
              <a:t>dycore</a:t>
            </a:r>
            <a:r>
              <a:rPr lang="en-US" sz="2400" dirty="0" smtClean="0"/>
              <a:t> in operational GFS</a:t>
            </a:r>
          </a:p>
          <a:p>
            <a:endParaRPr lang="en-US" dirty="0"/>
          </a:p>
        </p:txBody>
      </p:sp>
    </p:spTree>
    <p:extLst>
      <p:ext uri="{BB962C8B-B14F-4D97-AF65-F5344CB8AC3E}">
        <p14:creationId xmlns:p14="http://schemas.microsoft.com/office/powerpoint/2010/main" val="3092333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#3: Retrospective 13 km Forecast Skill</a:t>
            </a:r>
            <a:endParaRPr lang="en-US" sz="3200" b="1" dirty="0"/>
          </a:p>
        </p:txBody>
      </p:sp>
      <p:pic>
        <p:nvPicPr>
          <p:cNvPr id="1026" name="Picture 2" descr="http://www.emc.ncep.noaa.gov/gmb/wx24fy/nggps/web/allmodel/daily/cor/cor_day5_HGT_P500_G2NHX.png"/>
          <p:cNvPicPr>
            <a:picLocks noChangeAspect="1" noChangeArrowheads="1"/>
          </p:cNvPicPr>
          <p:nvPr/>
        </p:nvPicPr>
        <p:blipFill rotWithShape="1">
          <a:blip r:embed="rId3">
            <a:extLst>
              <a:ext uri="{28A0092B-C50C-407E-A947-70E740481C1C}">
                <a14:useLocalDpi xmlns:a14="http://schemas.microsoft.com/office/drawing/2010/main" val="0"/>
              </a:ext>
            </a:extLst>
          </a:blip>
          <a:srcRect l="6048" r="3618" b="46667"/>
          <a:stretch/>
        </p:blipFill>
        <p:spPr bwMode="auto">
          <a:xfrm>
            <a:off x="0" y="1690688"/>
            <a:ext cx="5162550"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tp://www.emc.ncep.noaa.gov/gmb/wx24fy/nggps/web/allmodel/daily/dieoff/cordieoff_HGT_P500_G2NHX.png"/>
          <p:cNvPicPr>
            <a:picLocks noChangeAspect="1" noChangeArrowheads="1"/>
          </p:cNvPicPr>
          <p:nvPr/>
        </p:nvPicPr>
        <p:blipFill rotWithShape="1">
          <a:blip r:embed="rId4">
            <a:extLst>
              <a:ext uri="{28A0092B-C50C-407E-A947-70E740481C1C}">
                <a14:useLocalDpi xmlns:a14="http://schemas.microsoft.com/office/drawing/2010/main" val="0"/>
              </a:ext>
            </a:extLst>
          </a:blip>
          <a:srcRect l="50077" b="50230"/>
          <a:stretch/>
        </p:blipFill>
        <p:spPr bwMode="auto">
          <a:xfrm>
            <a:off x="5029200" y="1388478"/>
            <a:ext cx="4114800" cy="54695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1257" y="5930536"/>
            <a:ext cx="4506686" cy="707886"/>
          </a:xfrm>
          <a:prstGeom prst="rect">
            <a:avLst/>
          </a:prstGeom>
          <a:noFill/>
        </p:spPr>
        <p:txBody>
          <a:bodyPr wrap="square" rtlCol="0">
            <a:spAutoFit/>
          </a:bodyPr>
          <a:lstStyle/>
          <a:p>
            <a:r>
              <a:rPr lang="en-US" dirty="0" smtClean="0"/>
              <a:t>FV3 forecast skill matches the GFS using GFS ICs and GFS Physics</a:t>
            </a:r>
            <a:endParaRPr lang="en-US" dirty="0"/>
          </a:p>
        </p:txBody>
      </p:sp>
    </p:spTree>
    <p:extLst>
      <p:ext uri="{BB962C8B-B14F-4D97-AF65-F5344CB8AC3E}">
        <p14:creationId xmlns:p14="http://schemas.microsoft.com/office/powerpoint/2010/main" val="3747902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114300"/>
            <a:ext cx="7124700" cy="1028700"/>
          </a:xfrm>
        </p:spPr>
        <p:txBody>
          <a:bodyPr/>
          <a:lstStyle/>
          <a:p>
            <a:r>
              <a:rPr lang="en-US" sz="3200" b="1" kern="1200" dirty="0">
                <a:solidFill>
                  <a:schemeClr val="tx1"/>
                </a:solidFill>
                <a:latin typeface="Arial" charset="0"/>
                <a:ea typeface="+mn-ea"/>
                <a:cs typeface="Arial" charset="0"/>
              </a:rPr>
              <a:t>Outline</a:t>
            </a:r>
          </a:p>
        </p:txBody>
      </p:sp>
      <p:sp>
        <p:nvSpPr>
          <p:cNvPr id="3" name="Content Placeholder 2"/>
          <p:cNvSpPr>
            <a:spLocks noGrp="1"/>
          </p:cNvSpPr>
          <p:nvPr>
            <p:ph idx="1"/>
          </p:nvPr>
        </p:nvSpPr>
        <p:spPr>
          <a:xfrm>
            <a:off x="533400" y="1676400"/>
            <a:ext cx="8280400" cy="4757853"/>
          </a:xfrm>
        </p:spPr>
        <p:txBody>
          <a:bodyPr/>
          <a:lstStyle/>
          <a:p>
            <a:r>
              <a:rPr lang="en-US" sz="2400" dirty="0" smtClean="0"/>
              <a:t>NGGPS Goals and Objectives</a:t>
            </a:r>
          </a:p>
          <a:p>
            <a:r>
              <a:rPr lang="en-US" sz="2400" dirty="0" smtClean="0"/>
              <a:t>NGGPS Strategy </a:t>
            </a:r>
          </a:p>
          <a:p>
            <a:r>
              <a:rPr lang="en-US" sz="2400" dirty="0" smtClean="0"/>
              <a:t>Dynamic Core Testing Process and Timelines</a:t>
            </a:r>
          </a:p>
          <a:p>
            <a:r>
              <a:rPr lang="en-US" sz="2400" dirty="0" smtClean="0"/>
              <a:t>Dynamic </a:t>
            </a:r>
            <a:r>
              <a:rPr lang="en-US" sz="2400" dirty="0"/>
              <a:t>Core </a:t>
            </a:r>
            <a:r>
              <a:rPr lang="en-US" sz="2400" dirty="0" smtClean="0"/>
              <a:t>Assessment (Phase </a:t>
            </a:r>
            <a:r>
              <a:rPr lang="en-US" sz="2400" dirty="0"/>
              <a:t>2</a:t>
            </a:r>
            <a:r>
              <a:rPr lang="en-US" sz="2400" dirty="0" smtClean="0"/>
              <a:t>)</a:t>
            </a:r>
          </a:p>
          <a:p>
            <a:r>
              <a:rPr lang="en-US" sz="2400" dirty="0" smtClean="0"/>
              <a:t>Dynamic Core Selection Recommendation</a:t>
            </a:r>
          </a:p>
        </p:txBody>
      </p:sp>
    </p:spTree>
    <p:extLst>
      <p:ext uri="{BB962C8B-B14F-4D97-AF65-F5344CB8AC3E}">
        <p14:creationId xmlns:p14="http://schemas.microsoft.com/office/powerpoint/2010/main" val="36984871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a:t>
            </a:r>
            <a:r>
              <a:rPr lang="en-US" sz="3200" b="1" dirty="0" smtClean="0"/>
              <a:t>4: </a:t>
            </a:r>
            <a:r>
              <a:rPr lang="en-US" sz="3200" b="1" dirty="0"/>
              <a:t>Performance </a:t>
            </a:r>
            <a:r>
              <a:rPr lang="en-US" sz="3200" b="1" dirty="0" smtClean="0"/>
              <a:t>Benchmark: Methodology</a:t>
            </a:r>
            <a:endParaRPr lang="en-US" sz="3200" dirty="0"/>
          </a:p>
        </p:txBody>
      </p:sp>
      <p:sp>
        <p:nvSpPr>
          <p:cNvPr id="3" name="Content Placeholder 2"/>
          <p:cNvSpPr>
            <a:spLocks noGrp="1"/>
          </p:cNvSpPr>
          <p:nvPr>
            <p:ph idx="1"/>
          </p:nvPr>
        </p:nvSpPr>
        <p:spPr>
          <a:xfrm>
            <a:off x="457200" y="1600200"/>
            <a:ext cx="8458200" cy="5105400"/>
          </a:xfrm>
        </p:spPr>
        <p:txBody>
          <a:bodyPr>
            <a:normAutofit fontScale="70000" lnSpcReduction="20000"/>
          </a:bodyPr>
          <a:lstStyle/>
          <a:p>
            <a:r>
              <a:rPr lang="en-US" dirty="0" smtClean="0"/>
              <a:t>GFS physics runs with double (64b) floating point precision</a:t>
            </a:r>
          </a:p>
          <a:p>
            <a:r>
              <a:rPr lang="en-US" dirty="0" smtClean="0"/>
              <a:t>Configurations same as for retro forecasts</a:t>
            </a:r>
          </a:p>
          <a:p>
            <a:r>
              <a:rPr lang="en-US" dirty="0" smtClean="0"/>
              <a:t>3 nominal resolutions: 15 km, 13 km, 11 km; 63 levels (so differences in effective resolution could be accounted for). Benchmark parameters agreed to by NCAR and GFDL</a:t>
            </a:r>
          </a:p>
          <a:p>
            <a:r>
              <a:rPr lang="en-US" dirty="0" smtClean="0"/>
              <a:t>Dedicated access to Cori system at NERSC (similar to Luna/Surge); runs conducted on otherwise empty machine</a:t>
            </a:r>
          </a:p>
          <a:p>
            <a:r>
              <a:rPr lang="en-US" dirty="0" smtClean="0"/>
              <a:t>Metric:  Number of processors required to achieve 8.5 minutes per day simulation rate</a:t>
            </a:r>
          </a:p>
          <a:p>
            <a:r>
              <a:rPr lang="en-US" dirty="0" smtClean="0"/>
              <a:t>Multiple runs varying numbers of processors to straddle 8.5 </a:t>
            </a:r>
            <a:r>
              <a:rPr lang="en-US" sz="3100" dirty="0" smtClean="0"/>
              <a:t>min/day simulation rate</a:t>
            </a:r>
          </a:p>
          <a:p>
            <a:r>
              <a:rPr lang="en-US" sz="3100" dirty="0" smtClean="0"/>
              <a:t>Also tested were:</a:t>
            </a:r>
          </a:p>
          <a:p>
            <a:pPr lvl="1"/>
            <a:r>
              <a:rPr lang="en-US" sz="3100" dirty="0" smtClean="0"/>
              <a:t>Efficiency of mesh refinement strategies (using configuration for criteria #5)</a:t>
            </a:r>
          </a:p>
          <a:p>
            <a:pPr lvl="1"/>
            <a:r>
              <a:rPr lang="en-US" sz="3100" dirty="0" smtClean="0"/>
              <a:t>Performance with 15 and 30 extra tracers</a:t>
            </a:r>
          </a:p>
          <a:p>
            <a:pPr lvl="1"/>
            <a:endParaRPr lang="en-US" dirty="0"/>
          </a:p>
        </p:txBody>
      </p:sp>
    </p:spTree>
    <p:extLst>
      <p:ext uri="{BB962C8B-B14F-4D97-AF65-F5344CB8AC3E}">
        <p14:creationId xmlns:p14="http://schemas.microsoft.com/office/powerpoint/2010/main" val="14196912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944" b="4167"/>
          <a:stretch/>
        </p:blipFill>
        <p:spPr>
          <a:xfrm>
            <a:off x="1523999" y="1371600"/>
            <a:ext cx="5943600" cy="5283200"/>
          </a:xfrm>
          <a:prstGeom prst="rect">
            <a:avLst/>
          </a:prstGeom>
        </p:spPr>
      </p:pic>
      <p:sp>
        <p:nvSpPr>
          <p:cNvPr id="2" name="Title 1"/>
          <p:cNvSpPr>
            <a:spLocks noGrp="1"/>
          </p:cNvSpPr>
          <p:nvPr>
            <p:ph type="title"/>
          </p:nvPr>
        </p:nvSpPr>
        <p:spPr>
          <a:xfrm>
            <a:off x="1295400" y="248168"/>
            <a:ext cx="6400799" cy="662781"/>
          </a:xfrm>
        </p:spPr>
        <p:txBody>
          <a:bodyPr>
            <a:normAutofit fontScale="90000"/>
          </a:bodyPr>
          <a:lstStyle/>
          <a:p>
            <a:r>
              <a:rPr lang="en-US" sz="3200" b="1" dirty="0" smtClean="0"/>
              <a:t>#4 Performance Benchmark: KE Spectra (Effective Resolution)</a:t>
            </a:r>
            <a:endParaRPr lang="en-US" sz="3200" b="1" dirty="0"/>
          </a:p>
        </p:txBody>
      </p:sp>
      <p:sp>
        <p:nvSpPr>
          <p:cNvPr id="3" name="Rectangle 2"/>
          <p:cNvSpPr/>
          <p:nvPr/>
        </p:nvSpPr>
        <p:spPr>
          <a:xfrm>
            <a:off x="2362200" y="5181600"/>
            <a:ext cx="2895600" cy="923330"/>
          </a:xfrm>
          <a:prstGeom prst="rect">
            <a:avLst/>
          </a:prstGeom>
        </p:spPr>
        <p:txBody>
          <a:bodyPr wrap="square">
            <a:spAutoFit/>
          </a:bodyPr>
          <a:lstStyle/>
          <a:p>
            <a:r>
              <a:rPr lang="en-US" dirty="0"/>
              <a:t>Effective resolution of MPAS and FV3 similar, much better than GFS.</a:t>
            </a:r>
          </a:p>
        </p:txBody>
      </p:sp>
      <p:sp>
        <p:nvSpPr>
          <p:cNvPr id="5" name="TextBox 4"/>
          <p:cNvSpPr txBox="1"/>
          <p:nvPr/>
        </p:nvSpPr>
        <p:spPr>
          <a:xfrm>
            <a:off x="7239000" y="2258874"/>
            <a:ext cx="1676400" cy="1477328"/>
          </a:xfrm>
          <a:prstGeom prst="rect">
            <a:avLst/>
          </a:prstGeom>
          <a:noFill/>
        </p:spPr>
        <p:txBody>
          <a:bodyPr wrap="square" rtlCol="0">
            <a:spAutoFit/>
          </a:bodyPr>
          <a:lstStyle/>
          <a:p>
            <a:r>
              <a:rPr lang="en-US" dirty="0" smtClean="0"/>
              <a:t>FV3, MPAS and GFS 10-d forecasts at 13km </a:t>
            </a:r>
            <a:r>
              <a:rPr lang="en-US" smtClean="0"/>
              <a:t>nominal resolution.</a:t>
            </a:r>
            <a:endParaRPr lang="en-US"/>
          </a:p>
        </p:txBody>
      </p:sp>
    </p:spTree>
    <p:extLst>
      <p:ext uri="{BB962C8B-B14F-4D97-AF65-F5344CB8AC3E}">
        <p14:creationId xmlns:p14="http://schemas.microsoft.com/office/powerpoint/2010/main" val="5095526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8595" y="140419"/>
            <a:ext cx="6784558" cy="1077218"/>
          </a:xfrm>
          <a:prstGeom prst="rect">
            <a:avLst/>
          </a:prstGeom>
          <a:noFill/>
        </p:spPr>
        <p:txBody>
          <a:bodyPr wrap="square" rtlCol="0">
            <a:spAutoFit/>
          </a:bodyPr>
          <a:lstStyle/>
          <a:p>
            <a:pPr algn="ctr"/>
            <a:r>
              <a:rPr lang="en-US" sz="3200" b="1" dirty="0" smtClean="0">
                <a:solidFill>
                  <a:srgbClr val="000000"/>
                </a:solidFill>
              </a:rPr>
              <a:t>#4: Performance Benchmark Results  (J. </a:t>
            </a:r>
            <a:r>
              <a:rPr lang="en-US" sz="3200" b="1" dirty="0" err="1" smtClean="0">
                <a:solidFill>
                  <a:srgbClr val="000000"/>
                </a:solidFill>
              </a:rPr>
              <a:t>Michalakes</a:t>
            </a:r>
            <a:r>
              <a:rPr lang="en-US" sz="3200" b="1" dirty="0" smtClean="0">
                <a:solidFill>
                  <a:srgbClr val="000000"/>
                </a:solidFill>
              </a:rPr>
              <a:t>)</a:t>
            </a:r>
            <a:endParaRPr lang="en-US" sz="3200" b="1" dirty="0">
              <a:solidFill>
                <a:srgbClr val="0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563" y="1438599"/>
            <a:ext cx="7310437" cy="5304280"/>
          </a:xfrm>
          <a:prstGeom prst="rect">
            <a:avLst/>
          </a:prstGeom>
        </p:spPr>
      </p:pic>
    </p:spTree>
    <p:extLst>
      <p:ext uri="{BB962C8B-B14F-4D97-AF65-F5344CB8AC3E}">
        <p14:creationId xmlns:p14="http://schemas.microsoft.com/office/powerpoint/2010/main" val="13803486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112693"/>
            <a:ext cx="7162800" cy="954107"/>
          </a:xfrm>
          <a:prstGeom prst="rect">
            <a:avLst/>
          </a:prstGeom>
        </p:spPr>
        <p:txBody>
          <a:bodyPr wrap="square">
            <a:spAutoFit/>
          </a:bodyPr>
          <a:lstStyle/>
          <a:p>
            <a:pPr algn="ctr"/>
            <a:r>
              <a:rPr lang="en-US" sz="2700" b="1" dirty="0" smtClean="0">
                <a:ea typeface="Arial"/>
              </a:rPr>
              <a:t>#5: Demonstration </a:t>
            </a:r>
            <a:r>
              <a:rPr lang="en-US" sz="2700" b="1" dirty="0">
                <a:ea typeface="Arial"/>
              </a:rPr>
              <a:t>of </a:t>
            </a:r>
            <a:r>
              <a:rPr lang="en-US" sz="2700" b="1" dirty="0" smtClean="0">
                <a:ea typeface="Arial"/>
              </a:rPr>
              <a:t>Variable Resolution </a:t>
            </a:r>
          </a:p>
          <a:p>
            <a:pPr algn="ctr"/>
            <a:r>
              <a:rPr lang="en-US" sz="2700" b="1" dirty="0" smtClean="0">
                <a:ea typeface="Arial"/>
              </a:rPr>
              <a:t>and Nesting Capabilities</a:t>
            </a:r>
            <a:endParaRPr lang="en-US" sz="2700" b="1" dirty="0">
              <a:ea typeface="Arial"/>
            </a:endParaRPr>
          </a:p>
        </p:txBody>
      </p:sp>
      <p:sp>
        <p:nvSpPr>
          <p:cNvPr id="4" name="Content Placeholder 2"/>
          <p:cNvSpPr txBox="1">
            <a:spLocks/>
          </p:cNvSpPr>
          <p:nvPr/>
        </p:nvSpPr>
        <p:spPr>
          <a:xfrm>
            <a:off x="457200" y="1371290"/>
            <a:ext cx="8458200" cy="5105710"/>
          </a:xfrm>
          <a:prstGeom prst="rect">
            <a:avLst/>
          </a:prstGeom>
        </p:spPr>
        <p:txBody>
          <a:bodyPr>
            <a:normAutofit fontScale="925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2200" kern="0" dirty="0" smtClean="0"/>
              <a:t>Includes simulations </a:t>
            </a:r>
            <a:r>
              <a:rPr lang="en-US" sz="2200" kern="0" dirty="0"/>
              <a:t>of convection in the high-resolution </a:t>
            </a:r>
            <a:r>
              <a:rPr lang="en-US" sz="2200" kern="0" dirty="0" smtClean="0"/>
              <a:t>region, and includes supercell and tropical cyclone (TC) </a:t>
            </a:r>
            <a:r>
              <a:rPr lang="en-US" sz="2200" kern="0" dirty="0"/>
              <a:t>idealized tests</a:t>
            </a:r>
          </a:p>
          <a:p>
            <a:pPr marL="0" indent="0">
              <a:buNone/>
            </a:pPr>
            <a:endParaRPr lang="en-US" sz="2200" b="1" kern="0" dirty="0" smtClean="0"/>
          </a:p>
          <a:p>
            <a:r>
              <a:rPr lang="en-US" sz="2200" kern="0" dirty="0" smtClean="0"/>
              <a:t>Real-data forecasts:</a:t>
            </a:r>
          </a:p>
          <a:p>
            <a:pPr lvl="1"/>
            <a:r>
              <a:rPr lang="en-US" sz="2200" kern="0" dirty="0" smtClean="0"/>
              <a:t>Mesh varies from 13 km to 3 km over CONUS</a:t>
            </a:r>
          </a:p>
          <a:p>
            <a:pPr lvl="1"/>
            <a:r>
              <a:rPr lang="en-US" sz="2200" kern="0" dirty="0" smtClean="0"/>
              <a:t>GFS physics with deep convection disabled</a:t>
            </a:r>
          </a:p>
          <a:p>
            <a:pPr lvl="1"/>
            <a:r>
              <a:rPr lang="en-US" sz="2200" kern="0" dirty="0" smtClean="0"/>
              <a:t>Initial conditions for 2013051800 (Moore tornado) and 2012102418 (Hurricane Sandy), forecasts run to 10 days</a:t>
            </a:r>
          </a:p>
          <a:p>
            <a:pPr lvl="1"/>
            <a:r>
              <a:rPr lang="en-US" sz="2200" kern="0" dirty="0" smtClean="0"/>
              <a:t>MPAS used a non-uniform mesh, FV3 used a combination of a global stretched grid and a nest</a:t>
            </a:r>
          </a:p>
          <a:p>
            <a:r>
              <a:rPr lang="en-US" sz="2200" kern="0" dirty="0" smtClean="0"/>
              <a:t>Idealized tests:</a:t>
            </a:r>
          </a:p>
          <a:p>
            <a:pPr lvl="1"/>
            <a:r>
              <a:rPr lang="en-US" sz="2200" kern="0" dirty="0" smtClean="0"/>
              <a:t>Since cases chosen involve severe convection and tropical cyclones, companion idealized tests used to isolate impact of dynamical core on simulations of these phenomena (with highly idealized physics and no mesh refinement)</a:t>
            </a:r>
          </a:p>
          <a:p>
            <a:pPr lvl="1"/>
            <a:r>
              <a:rPr lang="en-US" sz="2200" kern="0" dirty="0" smtClean="0"/>
              <a:t>Supercell test (DCMIP-2016, reduced sphere 0.51/2/4 km) also run in Phase I, but not with identical diffusion settings</a:t>
            </a:r>
          </a:p>
          <a:p>
            <a:pPr lvl="1"/>
            <a:r>
              <a:rPr lang="en-US" sz="2200" kern="0" dirty="0" smtClean="0"/>
              <a:t>TC test from DCMIP-2012 (full sphere, 13 km)</a:t>
            </a:r>
          </a:p>
          <a:p>
            <a:pPr lvl="1"/>
            <a:endParaRPr lang="en-US" sz="2000" kern="0" dirty="0" smtClean="0"/>
          </a:p>
          <a:p>
            <a:pPr lvl="1"/>
            <a:endParaRPr lang="en-US" kern="0" dirty="0" smtClean="0"/>
          </a:p>
        </p:txBody>
      </p:sp>
    </p:spTree>
    <p:extLst>
      <p:ext uri="{BB962C8B-B14F-4D97-AF65-F5344CB8AC3E}">
        <p14:creationId xmlns:p14="http://schemas.microsoft.com/office/powerpoint/2010/main" val="17470996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89" y="1524053"/>
            <a:ext cx="8715737" cy="5243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219200" y="274638"/>
            <a:ext cx="6723017" cy="899564"/>
          </a:xfrm>
        </p:spPr>
        <p:txBody>
          <a:bodyPr>
            <a:noAutofit/>
          </a:bodyPr>
          <a:lstStyle/>
          <a:p>
            <a:r>
              <a:rPr lang="en-US" sz="3200" b="1" dirty="0" smtClean="0"/>
              <a:t> #5: Idealized Supercell Test </a:t>
            </a:r>
            <a:br>
              <a:rPr lang="en-US" sz="3200" b="1" dirty="0" smtClean="0"/>
            </a:br>
            <a:r>
              <a:rPr lang="en-US" sz="2200" b="1" dirty="0" smtClean="0"/>
              <a:t>500 </a:t>
            </a:r>
            <a:r>
              <a:rPr lang="en-US" sz="2200" b="1" dirty="0" err="1" smtClean="0"/>
              <a:t>hPa</a:t>
            </a:r>
            <a:r>
              <a:rPr lang="en-US" sz="2200" b="1" dirty="0" smtClean="0"/>
              <a:t> Vertical Velocity (m/s), All Resolutions</a:t>
            </a:r>
            <a:endParaRPr lang="en-US" sz="2200" b="1" dirty="0"/>
          </a:p>
        </p:txBody>
      </p:sp>
      <p:sp>
        <p:nvSpPr>
          <p:cNvPr id="15" name="TextBox 14"/>
          <p:cNvSpPr txBox="1"/>
          <p:nvPr/>
        </p:nvSpPr>
        <p:spPr>
          <a:xfrm>
            <a:off x="522514" y="1354234"/>
            <a:ext cx="1675652" cy="400110"/>
          </a:xfrm>
          <a:prstGeom prst="rect">
            <a:avLst/>
          </a:prstGeom>
          <a:noFill/>
        </p:spPr>
        <p:txBody>
          <a:bodyPr wrap="none" rtlCol="0">
            <a:spAutoFit/>
          </a:bodyPr>
          <a:lstStyle/>
          <a:p>
            <a:r>
              <a:rPr lang="en-US" dirty="0" smtClean="0"/>
              <a:t>MPAS 500 m</a:t>
            </a:r>
            <a:endParaRPr lang="en-US" dirty="0"/>
          </a:p>
        </p:txBody>
      </p:sp>
      <p:sp>
        <p:nvSpPr>
          <p:cNvPr id="22" name="TextBox 21"/>
          <p:cNvSpPr txBox="1"/>
          <p:nvPr/>
        </p:nvSpPr>
        <p:spPr>
          <a:xfrm>
            <a:off x="2503713" y="1358831"/>
            <a:ext cx="1518557" cy="400110"/>
          </a:xfrm>
          <a:prstGeom prst="rect">
            <a:avLst/>
          </a:prstGeom>
          <a:noFill/>
        </p:spPr>
        <p:txBody>
          <a:bodyPr wrap="none" rtlCol="0">
            <a:spAutoFit/>
          </a:bodyPr>
          <a:lstStyle/>
          <a:p>
            <a:r>
              <a:rPr lang="en-US" dirty="0" smtClean="0"/>
              <a:t>MPAS 1 km</a:t>
            </a:r>
            <a:endParaRPr lang="en-US" dirty="0"/>
          </a:p>
        </p:txBody>
      </p:sp>
      <p:sp>
        <p:nvSpPr>
          <p:cNvPr id="24" name="TextBox 23"/>
          <p:cNvSpPr txBox="1"/>
          <p:nvPr/>
        </p:nvSpPr>
        <p:spPr>
          <a:xfrm>
            <a:off x="4543057" y="1354234"/>
            <a:ext cx="1518557" cy="400110"/>
          </a:xfrm>
          <a:prstGeom prst="rect">
            <a:avLst/>
          </a:prstGeom>
          <a:noFill/>
        </p:spPr>
        <p:txBody>
          <a:bodyPr wrap="none" rtlCol="0">
            <a:spAutoFit/>
          </a:bodyPr>
          <a:lstStyle/>
          <a:p>
            <a:r>
              <a:rPr lang="en-US" dirty="0" smtClean="0"/>
              <a:t>MPAS 2 km</a:t>
            </a:r>
            <a:endParaRPr lang="en-US" dirty="0"/>
          </a:p>
        </p:txBody>
      </p:sp>
      <p:sp>
        <p:nvSpPr>
          <p:cNvPr id="25" name="TextBox 24"/>
          <p:cNvSpPr txBox="1"/>
          <p:nvPr/>
        </p:nvSpPr>
        <p:spPr>
          <a:xfrm>
            <a:off x="6783976" y="1367591"/>
            <a:ext cx="1518557" cy="400110"/>
          </a:xfrm>
          <a:prstGeom prst="rect">
            <a:avLst/>
          </a:prstGeom>
          <a:noFill/>
        </p:spPr>
        <p:txBody>
          <a:bodyPr wrap="none" rtlCol="0">
            <a:spAutoFit/>
          </a:bodyPr>
          <a:lstStyle/>
          <a:p>
            <a:r>
              <a:rPr lang="en-US" dirty="0" smtClean="0"/>
              <a:t>MPAS 4 km</a:t>
            </a:r>
            <a:endParaRPr lang="en-US" dirty="0"/>
          </a:p>
        </p:txBody>
      </p:sp>
      <p:sp>
        <p:nvSpPr>
          <p:cNvPr id="26" name="TextBox 25"/>
          <p:cNvSpPr txBox="1"/>
          <p:nvPr/>
        </p:nvSpPr>
        <p:spPr>
          <a:xfrm>
            <a:off x="648788" y="3923289"/>
            <a:ext cx="1438214" cy="400110"/>
          </a:xfrm>
          <a:prstGeom prst="rect">
            <a:avLst/>
          </a:prstGeom>
          <a:noFill/>
        </p:spPr>
        <p:txBody>
          <a:bodyPr wrap="none" rtlCol="0">
            <a:spAutoFit/>
          </a:bodyPr>
          <a:lstStyle/>
          <a:p>
            <a:r>
              <a:rPr lang="en-US" dirty="0" smtClean="0"/>
              <a:t>FV3 500 m</a:t>
            </a:r>
            <a:endParaRPr lang="en-US" dirty="0"/>
          </a:p>
        </p:txBody>
      </p:sp>
      <p:sp>
        <p:nvSpPr>
          <p:cNvPr id="27" name="TextBox 26"/>
          <p:cNvSpPr txBox="1"/>
          <p:nvPr/>
        </p:nvSpPr>
        <p:spPr>
          <a:xfrm>
            <a:off x="2629987" y="3927886"/>
            <a:ext cx="1281120" cy="400110"/>
          </a:xfrm>
          <a:prstGeom prst="rect">
            <a:avLst/>
          </a:prstGeom>
          <a:noFill/>
        </p:spPr>
        <p:txBody>
          <a:bodyPr wrap="none" rtlCol="0">
            <a:spAutoFit/>
          </a:bodyPr>
          <a:lstStyle/>
          <a:p>
            <a:r>
              <a:rPr lang="en-US" dirty="0" smtClean="0"/>
              <a:t>FV3 1 km</a:t>
            </a:r>
            <a:endParaRPr lang="en-US" dirty="0"/>
          </a:p>
        </p:txBody>
      </p:sp>
      <p:sp>
        <p:nvSpPr>
          <p:cNvPr id="28" name="TextBox 27"/>
          <p:cNvSpPr txBox="1"/>
          <p:nvPr/>
        </p:nvSpPr>
        <p:spPr>
          <a:xfrm>
            <a:off x="4669331" y="3923289"/>
            <a:ext cx="1281120" cy="400110"/>
          </a:xfrm>
          <a:prstGeom prst="rect">
            <a:avLst/>
          </a:prstGeom>
          <a:noFill/>
        </p:spPr>
        <p:txBody>
          <a:bodyPr wrap="none" rtlCol="0">
            <a:spAutoFit/>
          </a:bodyPr>
          <a:lstStyle/>
          <a:p>
            <a:r>
              <a:rPr lang="en-US" dirty="0" smtClean="0"/>
              <a:t>FV3 2 km</a:t>
            </a:r>
            <a:endParaRPr lang="en-US" dirty="0"/>
          </a:p>
        </p:txBody>
      </p:sp>
      <p:sp>
        <p:nvSpPr>
          <p:cNvPr id="29" name="TextBox 28"/>
          <p:cNvSpPr txBox="1"/>
          <p:nvPr/>
        </p:nvSpPr>
        <p:spPr>
          <a:xfrm>
            <a:off x="6874984" y="3936646"/>
            <a:ext cx="1281120" cy="400110"/>
          </a:xfrm>
          <a:prstGeom prst="rect">
            <a:avLst/>
          </a:prstGeom>
          <a:noFill/>
        </p:spPr>
        <p:txBody>
          <a:bodyPr wrap="none" rtlCol="0">
            <a:spAutoFit/>
          </a:bodyPr>
          <a:lstStyle/>
          <a:p>
            <a:pPr algn="ctr"/>
            <a:r>
              <a:rPr lang="en-US" dirty="0" smtClean="0"/>
              <a:t>FV3 4 km</a:t>
            </a:r>
            <a:endParaRPr lang="en-US" dirty="0"/>
          </a:p>
        </p:txBody>
      </p:sp>
      <p:cxnSp>
        <p:nvCxnSpPr>
          <p:cNvPr id="4" name="Straight Arrow Connector 3"/>
          <p:cNvCxnSpPr/>
          <p:nvPr/>
        </p:nvCxnSpPr>
        <p:spPr>
          <a:xfrm flipV="1">
            <a:off x="990600" y="2133600"/>
            <a:ext cx="381000" cy="76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295400" y="1981200"/>
            <a:ext cx="960519" cy="307777"/>
          </a:xfrm>
          <a:prstGeom prst="rect">
            <a:avLst/>
          </a:prstGeom>
          <a:noFill/>
        </p:spPr>
        <p:txBody>
          <a:bodyPr wrap="none" rtlCol="0">
            <a:spAutoFit/>
          </a:bodyPr>
          <a:lstStyle/>
          <a:p>
            <a:r>
              <a:rPr lang="en-US" sz="1400" smtClean="0"/>
              <a:t>10x10 </a:t>
            </a:r>
            <a:r>
              <a:rPr lang="en-US" sz="1400" dirty="0" smtClean="0"/>
              <a:t>km</a:t>
            </a:r>
            <a:endParaRPr lang="en-US" sz="1400" dirty="0"/>
          </a:p>
        </p:txBody>
      </p:sp>
    </p:spTree>
    <p:extLst>
      <p:ext uri="{BB962C8B-B14F-4D97-AF65-F5344CB8AC3E}">
        <p14:creationId xmlns:p14="http://schemas.microsoft.com/office/powerpoint/2010/main" val="9602482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9200" y="228600"/>
            <a:ext cx="6705600" cy="868362"/>
          </a:xfrm>
        </p:spPr>
        <p:txBody>
          <a:bodyPr/>
          <a:lstStyle/>
          <a:p>
            <a:r>
              <a:rPr lang="en-US" sz="3200" b="1" dirty="0" smtClean="0"/>
              <a:t>#5: Variable Resolution Tests </a:t>
            </a:r>
            <a:br>
              <a:rPr lang="en-US" sz="3200" b="1" dirty="0" smtClean="0"/>
            </a:br>
            <a:r>
              <a:rPr lang="en-US" sz="2000" b="1" dirty="0" smtClean="0"/>
              <a:t>Moore Tornado Case – 24h </a:t>
            </a:r>
            <a:r>
              <a:rPr lang="en-US" sz="2000" b="1" dirty="0" err="1"/>
              <a:t>F</a:t>
            </a:r>
            <a:r>
              <a:rPr lang="en-US" sz="2000" b="1" dirty="0" err="1" smtClean="0"/>
              <a:t>cst</a:t>
            </a:r>
            <a:r>
              <a:rPr lang="en-US" sz="2000" b="1" dirty="0" smtClean="0"/>
              <a:t> Valid 00UTC May 19</a:t>
            </a:r>
            <a:br>
              <a:rPr lang="en-US" sz="2000" b="1" dirty="0" smtClean="0"/>
            </a:br>
            <a:r>
              <a:rPr lang="en-US" sz="2000" b="1" dirty="0" smtClean="0"/>
              <a:t>500hPa Vertical Velocity (m/s)</a:t>
            </a:r>
            <a:endParaRPr lang="en-US" sz="2000" b="1"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667" t="5555" r="11459" b="6944"/>
          <a:stretch/>
        </p:blipFill>
        <p:spPr>
          <a:xfrm>
            <a:off x="838200" y="4081272"/>
            <a:ext cx="3004457" cy="27432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6250" t="4167" r="12500" b="5555"/>
          <a:stretch/>
        </p:blipFill>
        <p:spPr>
          <a:xfrm>
            <a:off x="5105400" y="4114800"/>
            <a:ext cx="3291840" cy="27432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7292" t="4167" r="12500" b="5555"/>
          <a:stretch/>
        </p:blipFill>
        <p:spPr>
          <a:xfrm>
            <a:off x="5163312" y="1344168"/>
            <a:ext cx="3249637" cy="274320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6667" t="5555" r="11459" b="6944"/>
          <a:stretch/>
        </p:blipFill>
        <p:spPr>
          <a:xfrm>
            <a:off x="838199" y="1338072"/>
            <a:ext cx="3004457" cy="2743200"/>
          </a:xfrm>
          <a:prstGeom prst="rect">
            <a:avLst/>
          </a:prstGeom>
        </p:spPr>
      </p:pic>
      <p:sp>
        <p:nvSpPr>
          <p:cNvPr id="8" name="Rectangle 7"/>
          <p:cNvSpPr/>
          <p:nvPr/>
        </p:nvSpPr>
        <p:spPr>
          <a:xfrm>
            <a:off x="1371600" y="2819400"/>
            <a:ext cx="6096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371600" y="5562600"/>
            <a:ext cx="6096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1981200" y="2819400"/>
            <a:ext cx="3108960" cy="266700"/>
          </a:xfrm>
          <a:prstGeom prst="straightConnector1">
            <a:avLst/>
          </a:prstGeom>
          <a:ln>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0" idx="3"/>
          </p:cNvCxnSpPr>
          <p:nvPr/>
        </p:nvCxnSpPr>
        <p:spPr>
          <a:xfrm flipV="1">
            <a:off x="1981200" y="5410200"/>
            <a:ext cx="3108960" cy="419100"/>
          </a:xfrm>
          <a:prstGeom prst="straightConnector1">
            <a:avLst/>
          </a:prstGeom>
          <a:ln>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9818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a:spLocks noGrp="1"/>
          </p:cNvSpPr>
          <p:nvPr>
            <p:ph type="title"/>
          </p:nvPr>
        </p:nvSpPr>
        <p:spPr>
          <a:xfrm>
            <a:off x="1295400" y="228600"/>
            <a:ext cx="6553200" cy="868362"/>
          </a:xfrm>
        </p:spPr>
        <p:txBody>
          <a:bodyPr/>
          <a:lstStyle/>
          <a:p>
            <a:r>
              <a:rPr lang="en-US" sz="3200" b="1" dirty="0" smtClean="0"/>
              <a:t>#5: Variable Resolution Tests: </a:t>
            </a:r>
            <a:r>
              <a:rPr lang="en-US" sz="2000" b="1" dirty="0" smtClean="0"/>
              <a:t>Hurricane Sandy Case: 72h </a:t>
            </a:r>
            <a:r>
              <a:rPr lang="en-US" sz="2000" b="1" dirty="0" err="1" smtClean="0"/>
              <a:t>Fcst</a:t>
            </a:r>
            <a:r>
              <a:rPr lang="en-US" sz="2000" b="1" dirty="0" smtClean="0"/>
              <a:t> </a:t>
            </a:r>
            <a:r>
              <a:rPr lang="en-US" sz="2000" b="1" dirty="0"/>
              <a:t>V</a:t>
            </a:r>
            <a:r>
              <a:rPr lang="en-US" sz="2000" b="1" dirty="0" smtClean="0"/>
              <a:t>alid 18 UTC Oct 27</a:t>
            </a:r>
            <a:br>
              <a:rPr lang="en-US" sz="2000" b="1" dirty="0" smtClean="0"/>
            </a:br>
            <a:r>
              <a:rPr lang="en-US" sz="2000" b="1" dirty="0" smtClean="0"/>
              <a:t>850 </a:t>
            </a:r>
            <a:r>
              <a:rPr lang="en-US" sz="2000" b="1" dirty="0" err="1" smtClean="0"/>
              <a:t>hPa</a:t>
            </a:r>
            <a:r>
              <a:rPr lang="en-US" sz="2000" b="1" dirty="0" smtClean="0"/>
              <a:t> Vertical Vorticity (s</a:t>
            </a:r>
            <a:r>
              <a:rPr lang="en-US" sz="2000" b="1" baseline="30000" dirty="0" smtClean="0"/>
              <a:t>-1</a:t>
            </a:r>
            <a:r>
              <a:rPr lang="en-US" sz="2000" b="1" dirty="0" smtClean="0"/>
              <a:t>)</a:t>
            </a:r>
            <a:endParaRPr lang="en-US" sz="2000" b="1"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333" t="5555" r="8333" b="4167"/>
          <a:stretch/>
        </p:blipFill>
        <p:spPr>
          <a:xfrm>
            <a:off x="-5862" y="2209800"/>
            <a:ext cx="4501662" cy="36576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8333" t="5556" r="8333" b="5556"/>
          <a:stretch/>
        </p:blipFill>
        <p:spPr>
          <a:xfrm>
            <a:off x="4572000" y="2133600"/>
            <a:ext cx="4572000" cy="3657600"/>
          </a:xfrm>
          <a:prstGeom prst="rect">
            <a:avLst/>
          </a:prstGeom>
        </p:spPr>
      </p:pic>
    </p:spTree>
    <p:extLst>
      <p:ext uri="{BB962C8B-B14F-4D97-AF65-F5344CB8AC3E}">
        <p14:creationId xmlns:p14="http://schemas.microsoft.com/office/powerpoint/2010/main" val="10078810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6781800" cy="868362"/>
          </a:xfrm>
        </p:spPr>
        <p:txBody>
          <a:bodyPr/>
          <a:lstStyle/>
          <a:p>
            <a:r>
              <a:rPr lang="en-US" sz="2400" b="1" dirty="0" smtClean="0"/>
              <a:t>#6</a:t>
            </a:r>
            <a:r>
              <a:rPr lang="en-US" sz="2400" dirty="0" smtClean="0"/>
              <a:t>: </a:t>
            </a:r>
            <a:r>
              <a:rPr lang="en-US" sz="2400" b="1" dirty="0">
                <a:solidFill>
                  <a:srgbClr val="000000"/>
                </a:solidFill>
                <a:ea typeface="Arial"/>
              </a:rPr>
              <a:t>Stable, </a:t>
            </a:r>
            <a:r>
              <a:rPr lang="en-US" sz="2400" b="1" dirty="0" smtClean="0">
                <a:solidFill>
                  <a:srgbClr val="000000"/>
                </a:solidFill>
                <a:ea typeface="Arial"/>
              </a:rPr>
              <a:t>Conservative </a:t>
            </a:r>
            <a:r>
              <a:rPr lang="en-US" sz="2400" b="1" dirty="0">
                <a:solidFill>
                  <a:srgbClr val="000000"/>
                </a:solidFill>
                <a:ea typeface="Arial"/>
              </a:rPr>
              <a:t>L</a:t>
            </a:r>
            <a:r>
              <a:rPr lang="en-US" sz="2400" b="1" dirty="0" smtClean="0">
                <a:solidFill>
                  <a:srgbClr val="000000"/>
                </a:solidFill>
                <a:ea typeface="Arial"/>
              </a:rPr>
              <a:t>ong Integrations </a:t>
            </a:r>
            <a:r>
              <a:rPr lang="en-US" sz="2400" b="1" dirty="0">
                <a:solidFill>
                  <a:srgbClr val="000000"/>
                </a:solidFill>
                <a:ea typeface="Arial"/>
              </a:rPr>
              <a:t>with </a:t>
            </a:r>
            <a:r>
              <a:rPr lang="en-US" sz="2400" b="1" dirty="0" smtClean="0">
                <a:solidFill>
                  <a:srgbClr val="000000"/>
                </a:solidFill>
                <a:ea typeface="Arial"/>
              </a:rPr>
              <a:t>Realistic </a:t>
            </a:r>
            <a:r>
              <a:rPr lang="en-US" sz="2400" b="1" dirty="0">
                <a:solidFill>
                  <a:srgbClr val="000000"/>
                </a:solidFill>
                <a:ea typeface="Arial"/>
              </a:rPr>
              <a:t>C</a:t>
            </a:r>
            <a:r>
              <a:rPr lang="en-US" sz="2400" b="1" dirty="0" smtClean="0">
                <a:solidFill>
                  <a:srgbClr val="000000"/>
                </a:solidFill>
                <a:ea typeface="Arial"/>
              </a:rPr>
              <a:t>limate </a:t>
            </a:r>
            <a:r>
              <a:rPr lang="en-US" sz="2400" b="1" dirty="0">
                <a:solidFill>
                  <a:srgbClr val="000000"/>
                </a:solidFill>
                <a:ea typeface="Arial"/>
              </a:rPr>
              <a:t>S</a:t>
            </a:r>
            <a:r>
              <a:rPr lang="en-US" sz="2400" b="1" dirty="0" smtClean="0">
                <a:solidFill>
                  <a:srgbClr val="000000"/>
                </a:solidFill>
                <a:ea typeface="Arial"/>
              </a:rPr>
              <a:t>tatistics</a:t>
            </a:r>
            <a:r>
              <a:rPr lang="en-US" sz="2400" dirty="0" smtClean="0"/>
              <a:t> </a:t>
            </a:r>
            <a:endParaRPr lang="en-US" sz="2400" dirty="0"/>
          </a:p>
        </p:txBody>
      </p:sp>
      <p:sp>
        <p:nvSpPr>
          <p:cNvPr id="3" name="Content Placeholder 2"/>
          <p:cNvSpPr>
            <a:spLocks noGrp="1"/>
          </p:cNvSpPr>
          <p:nvPr>
            <p:ph idx="1"/>
          </p:nvPr>
        </p:nvSpPr>
        <p:spPr/>
        <p:txBody>
          <a:bodyPr/>
          <a:lstStyle/>
          <a:p>
            <a:r>
              <a:rPr lang="en-US" sz="2600" dirty="0" smtClean="0"/>
              <a:t>90 days runs at reduced resolution (~50 km), from GFS 00UTC Sep 1 2015 analysis, with surface conditions updated every 6 hours</a:t>
            </a:r>
          </a:p>
          <a:p>
            <a:r>
              <a:rPr lang="en-US" sz="2600" dirty="0" smtClean="0"/>
              <a:t>Assessment will include:</a:t>
            </a:r>
          </a:p>
          <a:p>
            <a:pPr lvl="1"/>
            <a:r>
              <a:rPr lang="en-US" sz="2600" dirty="0" smtClean="0"/>
              <a:t>90-day mean statistics</a:t>
            </a:r>
          </a:p>
          <a:p>
            <a:pPr lvl="1"/>
            <a:r>
              <a:rPr lang="en-US" sz="2600" dirty="0" smtClean="0"/>
              <a:t>Time series of dry mass, energy</a:t>
            </a:r>
          </a:p>
          <a:p>
            <a:pPr lvl="1"/>
            <a:r>
              <a:rPr lang="en-US" sz="2600" dirty="0" smtClean="0"/>
              <a:t>Detection of ‘grid imprint’</a:t>
            </a:r>
          </a:p>
        </p:txBody>
      </p:sp>
    </p:spTree>
    <p:extLst>
      <p:ext uri="{BB962C8B-B14F-4D97-AF65-F5344CB8AC3E}">
        <p14:creationId xmlns:p14="http://schemas.microsoft.com/office/powerpoint/2010/main" val="576554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8231" t="31668" r="7863" b="30986"/>
          <a:stretch/>
        </p:blipFill>
        <p:spPr>
          <a:xfrm>
            <a:off x="838200" y="1348400"/>
            <a:ext cx="7772400" cy="1945944"/>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8333" t="32322" r="7493" b="31423"/>
          <a:stretch/>
        </p:blipFill>
        <p:spPr>
          <a:xfrm>
            <a:off x="838200" y="3123973"/>
            <a:ext cx="7863840" cy="1905227"/>
          </a:xfrm>
          <a:prstGeom prst="rect">
            <a:avLst/>
          </a:prstGeom>
        </p:spPr>
      </p:pic>
      <p:sp>
        <p:nvSpPr>
          <p:cNvPr id="2" name="Title 1"/>
          <p:cNvSpPr>
            <a:spLocks noGrp="1"/>
          </p:cNvSpPr>
          <p:nvPr>
            <p:ph type="title"/>
          </p:nvPr>
        </p:nvSpPr>
        <p:spPr>
          <a:xfrm>
            <a:off x="1295400" y="304800"/>
            <a:ext cx="6629400" cy="838200"/>
          </a:xfrm>
        </p:spPr>
        <p:txBody>
          <a:bodyPr/>
          <a:lstStyle/>
          <a:p>
            <a:r>
              <a:rPr lang="en-US" sz="2000" b="1" dirty="0" smtClean="0"/>
              <a:t>#6: </a:t>
            </a:r>
            <a:r>
              <a:rPr lang="en-US" sz="2000" b="1" dirty="0">
                <a:solidFill>
                  <a:srgbClr val="000000"/>
                </a:solidFill>
                <a:ea typeface="Arial"/>
              </a:rPr>
              <a:t>Stable, </a:t>
            </a:r>
            <a:r>
              <a:rPr lang="en-US" sz="2000" b="1" dirty="0" smtClean="0">
                <a:solidFill>
                  <a:srgbClr val="000000"/>
                </a:solidFill>
                <a:ea typeface="Arial"/>
              </a:rPr>
              <a:t>Conservative Long </a:t>
            </a:r>
            <a:r>
              <a:rPr lang="en-US" sz="2000" b="1" dirty="0">
                <a:solidFill>
                  <a:srgbClr val="000000"/>
                </a:solidFill>
                <a:ea typeface="Arial"/>
              </a:rPr>
              <a:t>I</a:t>
            </a:r>
            <a:r>
              <a:rPr lang="en-US" sz="2000" b="1" dirty="0" smtClean="0">
                <a:solidFill>
                  <a:srgbClr val="000000"/>
                </a:solidFill>
                <a:ea typeface="Arial"/>
              </a:rPr>
              <a:t>ntegrations with Realistic Climate Statistics </a:t>
            </a:r>
            <a:r>
              <a:rPr lang="en-US" sz="2000" b="1" dirty="0" smtClean="0">
                <a:solidFill>
                  <a:schemeClr val="tx1"/>
                </a:solidFill>
                <a:ea typeface="Arial"/>
              </a:rPr>
              <a:t/>
            </a:r>
            <a:br>
              <a:rPr lang="en-US" sz="2000" b="1" dirty="0" smtClean="0">
                <a:solidFill>
                  <a:schemeClr val="tx1"/>
                </a:solidFill>
                <a:ea typeface="Arial"/>
              </a:rPr>
            </a:br>
            <a:r>
              <a:rPr lang="en-US" sz="2000" b="1" dirty="0" smtClean="0">
                <a:solidFill>
                  <a:schemeClr val="tx1"/>
                </a:solidFill>
                <a:ea typeface="Arial"/>
              </a:rPr>
              <a:t>Day 0-90 Mean, IC 2015090100, ~50 km Resolution</a:t>
            </a:r>
            <a:endParaRPr lang="en-US" sz="2400" b="1" dirty="0"/>
          </a:p>
        </p:txBody>
      </p:sp>
      <p:sp>
        <p:nvSpPr>
          <p:cNvPr id="6" name="TextBox 5"/>
          <p:cNvSpPr txBox="1"/>
          <p:nvPr/>
        </p:nvSpPr>
        <p:spPr>
          <a:xfrm>
            <a:off x="1233543" y="4295256"/>
            <a:ext cx="834459" cy="369332"/>
          </a:xfrm>
          <a:prstGeom prst="rect">
            <a:avLst/>
          </a:prstGeom>
          <a:noFill/>
        </p:spPr>
        <p:txBody>
          <a:bodyPr wrap="none" rtlCol="0">
            <a:spAutoFit/>
          </a:bodyPr>
          <a:lstStyle/>
          <a:p>
            <a:r>
              <a:rPr lang="en-US" b="1" dirty="0" smtClean="0"/>
              <a:t>MPAS</a:t>
            </a:r>
            <a:endParaRPr lang="en-US" b="1" dirty="0"/>
          </a:p>
        </p:txBody>
      </p:sp>
      <p:sp>
        <p:nvSpPr>
          <p:cNvPr id="9" name="TextBox 8"/>
          <p:cNvSpPr txBox="1"/>
          <p:nvPr/>
        </p:nvSpPr>
        <p:spPr>
          <a:xfrm>
            <a:off x="1259541" y="2549241"/>
            <a:ext cx="877163" cy="369332"/>
          </a:xfrm>
          <a:prstGeom prst="rect">
            <a:avLst/>
          </a:prstGeom>
          <a:noFill/>
        </p:spPr>
        <p:txBody>
          <a:bodyPr wrap="none" rtlCol="0">
            <a:spAutoFit/>
          </a:bodyPr>
          <a:lstStyle/>
          <a:p>
            <a:r>
              <a:rPr lang="en-US" b="1" dirty="0" smtClean="0"/>
              <a:t>TRMM</a:t>
            </a:r>
            <a:endParaRPr lang="en-US" b="1" dirty="0"/>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9459" t="32979" r="7863" b="31859"/>
          <a:stretch/>
        </p:blipFill>
        <p:spPr>
          <a:xfrm>
            <a:off x="960120" y="4876800"/>
            <a:ext cx="7726680" cy="1848432"/>
          </a:xfrm>
          <a:prstGeom prst="rect">
            <a:avLst/>
          </a:prstGeom>
        </p:spPr>
      </p:pic>
      <p:sp>
        <p:nvSpPr>
          <p:cNvPr id="7" name="TextBox 6"/>
          <p:cNvSpPr txBox="1"/>
          <p:nvPr/>
        </p:nvSpPr>
        <p:spPr>
          <a:xfrm>
            <a:off x="1259541" y="6098207"/>
            <a:ext cx="607859" cy="369332"/>
          </a:xfrm>
          <a:prstGeom prst="rect">
            <a:avLst/>
          </a:prstGeom>
          <a:noFill/>
        </p:spPr>
        <p:txBody>
          <a:bodyPr wrap="none" rtlCol="0">
            <a:spAutoFit/>
          </a:bodyPr>
          <a:lstStyle/>
          <a:p>
            <a:r>
              <a:rPr lang="en-US" b="1" dirty="0" smtClean="0"/>
              <a:t>FV3</a:t>
            </a:r>
            <a:endParaRPr lang="en-US" b="1" dirty="0"/>
          </a:p>
        </p:txBody>
      </p:sp>
    </p:spTree>
    <p:extLst>
      <p:ext uri="{BB962C8B-B14F-4D97-AF65-F5344CB8AC3E}">
        <p14:creationId xmlns:p14="http://schemas.microsoft.com/office/powerpoint/2010/main" val="20923998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chemeClr val="tx1"/>
                </a:solidFill>
                <a:ea typeface="Arial"/>
              </a:rPr>
              <a:t>#9: Evaluation </a:t>
            </a:r>
            <a:r>
              <a:rPr lang="en-US" sz="2800" b="1" dirty="0">
                <a:solidFill>
                  <a:schemeClr val="tx1"/>
                </a:solidFill>
                <a:ea typeface="Arial"/>
              </a:rPr>
              <a:t>of </a:t>
            </a:r>
            <a:r>
              <a:rPr lang="en-US" sz="2800" b="1" dirty="0" smtClean="0">
                <a:solidFill>
                  <a:schemeClr val="tx1"/>
                </a:solidFill>
                <a:ea typeface="Arial"/>
              </a:rPr>
              <a:t>Performance </a:t>
            </a:r>
            <a:r>
              <a:rPr lang="en-US" sz="2800" b="1" dirty="0">
                <a:solidFill>
                  <a:schemeClr val="tx1"/>
                </a:solidFill>
                <a:ea typeface="Arial"/>
              </a:rPr>
              <a:t>in </a:t>
            </a:r>
            <a:r>
              <a:rPr lang="en-US" sz="2800" b="1" dirty="0" smtClean="0">
                <a:solidFill>
                  <a:schemeClr val="tx1"/>
                </a:solidFill>
                <a:ea typeface="Arial"/>
              </a:rPr>
              <a:t>Cycled Data Assimilation (DA)</a:t>
            </a:r>
            <a:endParaRPr lang="en-US" sz="2800" dirty="0"/>
          </a:p>
        </p:txBody>
      </p:sp>
      <p:sp>
        <p:nvSpPr>
          <p:cNvPr id="3" name="Content Placeholder 2"/>
          <p:cNvSpPr>
            <a:spLocks noGrp="1"/>
          </p:cNvSpPr>
          <p:nvPr>
            <p:ph idx="1"/>
          </p:nvPr>
        </p:nvSpPr>
        <p:spPr>
          <a:xfrm>
            <a:off x="457200" y="1447800"/>
            <a:ext cx="8229600" cy="5181600"/>
          </a:xfrm>
        </p:spPr>
        <p:txBody>
          <a:bodyPr/>
          <a:lstStyle/>
          <a:p>
            <a:r>
              <a:rPr lang="en-US" sz="1800" dirty="0" smtClean="0"/>
              <a:t>Both models interfaced to operational 4D ensemble-</a:t>
            </a:r>
            <a:r>
              <a:rPr lang="en-US" sz="1800" dirty="0" err="1" smtClean="0"/>
              <a:t>variational</a:t>
            </a:r>
            <a:r>
              <a:rPr lang="en-US" sz="1800" dirty="0" smtClean="0"/>
              <a:t> DA system</a:t>
            </a:r>
          </a:p>
          <a:p>
            <a:r>
              <a:rPr lang="en-US" sz="1800" dirty="0" smtClean="0"/>
              <a:t>Due to time and HPC constraints, tests run at reduced resolution (~50 km)</a:t>
            </a:r>
          </a:p>
          <a:p>
            <a:r>
              <a:rPr lang="en-US" sz="1800" dirty="0" smtClean="0"/>
              <a:t>80 member ensemble, cycle started at 2015090100  </a:t>
            </a:r>
            <a:r>
              <a:rPr lang="en-US" sz="1800" dirty="0" smtClean="0">
                <a:solidFill>
                  <a:srgbClr val="FF0000"/>
                </a:solidFill>
              </a:rPr>
              <a:t>(</a:t>
            </a:r>
            <a:r>
              <a:rPr lang="en-US" sz="1800" b="1" i="1" dirty="0" smtClean="0">
                <a:solidFill>
                  <a:srgbClr val="FF0000"/>
                </a:solidFill>
              </a:rPr>
              <a:t>In progress, results are preliminary</a:t>
            </a:r>
            <a:r>
              <a:rPr lang="en-US" sz="1800" dirty="0">
                <a:solidFill>
                  <a:srgbClr val="FF0000"/>
                </a:solidFill>
              </a:rPr>
              <a:t>)</a:t>
            </a:r>
            <a:endParaRPr lang="en-US" sz="1800" dirty="0" smtClean="0">
              <a:solidFill>
                <a:srgbClr val="FF0000"/>
              </a:solidFill>
            </a:endParaRPr>
          </a:p>
          <a:p>
            <a:r>
              <a:rPr lang="en-US" sz="1800" dirty="0" smtClean="0"/>
              <a:t>Differences with operational configuration:</a:t>
            </a:r>
          </a:p>
          <a:p>
            <a:pPr lvl="1"/>
            <a:r>
              <a:rPr lang="en-US" sz="1800" dirty="0" smtClean="0"/>
              <a:t>No high-resolution control analysis</a:t>
            </a:r>
          </a:p>
          <a:p>
            <a:pPr lvl="1"/>
            <a:r>
              <a:rPr lang="en-US" sz="1800" dirty="0" smtClean="0"/>
              <a:t>No static background error component (full ensemble used to maximize feedback between </a:t>
            </a:r>
            <a:r>
              <a:rPr lang="en-US" sz="1800" dirty="0" err="1" smtClean="0"/>
              <a:t>dycore</a:t>
            </a:r>
            <a:r>
              <a:rPr lang="en-US" sz="1800" dirty="0" smtClean="0"/>
              <a:t> and DA)</a:t>
            </a:r>
          </a:p>
          <a:p>
            <a:pPr lvl="1"/>
            <a:r>
              <a:rPr lang="en-US" sz="1800" dirty="0" smtClean="0"/>
              <a:t>No digital filter or tangent-linear balance constraint</a:t>
            </a:r>
          </a:p>
          <a:p>
            <a:pPr lvl="1"/>
            <a:r>
              <a:rPr lang="en-US" sz="1800" dirty="0" smtClean="0"/>
              <a:t>No stochastic physics in ensemble (multiplicative inflation increased to compensate)</a:t>
            </a:r>
          </a:p>
          <a:p>
            <a:r>
              <a:rPr lang="en-US" sz="1800" dirty="0" smtClean="0"/>
              <a:t>Baseline GFS experiment at T382 resolution for reference</a:t>
            </a:r>
          </a:p>
          <a:p>
            <a:r>
              <a:rPr lang="en-US" sz="1800" dirty="0" smtClean="0"/>
              <a:t>Assessing:</a:t>
            </a:r>
          </a:p>
          <a:p>
            <a:pPr lvl="1"/>
            <a:r>
              <a:rPr lang="en-US" sz="1800" dirty="0" smtClean="0"/>
              <a:t>Work required to replace spectral </a:t>
            </a:r>
            <a:r>
              <a:rPr lang="en-US" sz="1800" dirty="0" err="1" smtClean="0"/>
              <a:t>dycore</a:t>
            </a:r>
            <a:r>
              <a:rPr lang="en-US" sz="1800" dirty="0" smtClean="0"/>
              <a:t> in GDAS</a:t>
            </a:r>
          </a:p>
          <a:p>
            <a:pPr lvl="1"/>
            <a:r>
              <a:rPr lang="en-US" sz="1800" dirty="0" smtClean="0"/>
              <a:t>Whether issues arise that may not be evident when models initialized from ‘foreign’ analysis</a:t>
            </a:r>
          </a:p>
          <a:p>
            <a:endParaRPr lang="en-US" dirty="0"/>
          </a:p>
        </p:txBody>
      </p:sp>
    </p:spTree>
    <p:extLst>
      <p:ext uri="{BB962C8B-B14F-4D97-AF65-F5344CB8AC3E}">
        <p14:creationId xmlns:p14="http://schemas.microsoft.com/office/powerpoint/2010/main" val="20933643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7010400" cy="868362"/>
          </a:xfrm>
        </p:spPr>
        <p:txBody>
          <a:bodyPr/>
          <a:lstStyle/>
          <a:p>
            <a:r>
              <a:rPr lang="en-US" sz="3200" b="1" dirty="0" smtClean="0"/>
              <a:t>NGGPS Goals and Objectives</a:t>
            </a:r>
            <a:r>
              <a:rPr lang="en-US" sz="3200" b="1" baseline="30000" dirty="0" smtClean="0"/>
              <a:t>1</a:t>
            </a:r>
            <a:endParaRPr lang="en-US" sz="3200" b="1" baseline="30000" dirty="0"/>
          </a:p>
        </p:txBody>
      </p:sp>
      <p:sp>
        <p:nvSpPr>
          <p:cNvPr id="3" name="Content Placeholder 2"/>
          <p:cNvSpPr>
            <a:spLocks noGrp="1"/>
          </p:cNvSpPr>
          <p:nvPr>
            <p:ph idx="1"/>
          </p:nvPr>
        </p:nvSpPr>
        <p:spPr>
          <a:xfrm>
            <a:off x="457200" y="1524000"/>
            <a:ext cx="8229600" cy="3276599"/>
          </a:xfrm>
        </p:spPr>
        <p:txBody>
          <a:bodyPr/>
          <a:lstStyle/>
          <a:p>
            <a:r>
              <a:rPr lang="en-US" sz="2400" b="1" dirty="0" smtClean="0"/>
              <a:t>Design/Develop/Implement NGGPS global atmospheric prediction model</a:t>
            </a:r>
          </a:p>
          <a:p>
            <a:pPr lvl="1"/>
            <a:r>
              <a:rPr lang="en-US" sz="2400" dirty="0" smtClean="0"/>
              <a:t>Non-hydrostatic scalable dynamics</a:t>
            </a:r>
          </a:p>
          <a:p>
            <a:pPr lvl="1"/>
            <a:r>
              <a:rPr lang="en-US" sz="2400" dirty="0" smtClean="0"/>
              <a:t>Accelerated physics improvement profile</a:t>
            </a:r>
          </a:p>
          <a:p>
            <a:r>
              <a:rPr lang="en-US" sz="2400" b="1" dirty="0" smtClean="0"/>
              <a:t>Improve data assimilation</a:t>
            </a:r>
          </a:p>
          <a:p>
            <a:r>
              <a:rPr lang="en-US" sz="2400" b="1" dirty="0" smtClean="0"/>
              <a:t>Position NWS for next generation high performance computing</a:t>
            </a:r>
          </a:p>
        </p:txBody>
      </p:sp>
      <p:sp>
        <p:nvSpPr>
          <p:cNvPr id="4" name="TextBox 3"/>
          <p:cNvSpPr txBox="1"/>
          <p:nvPr/>
        </p:nvSpPr>
        <p:spPr>
          <a:xfrm>
            <a:off x="685800" y="6096000"/>
            <a:ext cx="5211683" cy="369332"/>
          </a:xfrm>
          <a:prstGeom prst="rect">
            <a:avLst/>
          </a:prstGeom>
          <a:noFill/>
        </p:spPr>
        <p:txBody>
          <a:bodyPr wrap="none" rtlCol="0">
            <a:spAutoFit/>
          </a:bodyPr>
          <a:lstStyle/>
          <a:p>
            <a:r>
              <a:rPr lang="en-US" dirty="0" smtClean="0"/>
              <a:t>1 – From NWS Budget Initiative proposal to OMB</a:t>
            </a:r>
            <a:endParaRPr lang="en-US" dirty="0"/>
          </a:p>
        </p:txBody>
      </p:sp>
      <p:sp>
        <p:nvSpPr>
          <p:cNvPr id="5" name="TextBox 4"/>
          <p:cNvSpPr txBox="1"/>
          <p:nvPr/>
        </p:nvSpPr>
        <p:spPr>
          <a:xfrm>
            <a:off x="990600" y="5257800"/>
            <a:ext cx="7543800" cy="523220"/>
          </a:xfrm>
          <a:prstGeom prst="rect">
            <a:avLst/>
          </a:prstGeom>
          <a:noFill/>
          <a:ln>
            <a:solidFill>
              <a:srgbClr val="FF0000"/>
            </a:solidFill>
          </a:ln>
        </p:spPr>
        <p:txBody>
          <a:bodyPr wrap="square" rtlCol="0">
            <a:spAutoFit/>
          </a:bodyPr>
          <a:lstStyle/>
          <a:p>
            <a:pPr algn="ctr"/>
            <a:r>
              <a:rPr lang="en-US" sz="2800" b="1" dirty="0">
                <a:solidFill>
                  <a:srgbClr val="FF3300"/>
                </a:solidFill>
              </a:rPr>
              <a:t>World’s </a:t>
            </a:r>
            <a:r>
              <a:rPr lang="en-US" sz="2800" b="1" dirty="0" smtClean="0">
                <a:solidFill>
                  <a:srgbClr val="FF3300"/>
                </a:solidFill>
              </a:rPr>
              <a:t>Best </a:t>
            </a:r>
            <a:r>
              <a:rPr lang="en-US" sz="2800" b="1" dirty="0">
                <a:solidFill>
                  <a:srgbClr val="FF3300"/>
                </a:solidFill>
              </a:rPr>
              <a:t>Global Forecast Guidance</a:t>
            </a:r>
          </a:p>
        </p:txBody>
      </p:sp>
    </p:spTree>
    <p:extLst>
      <p:ext uri="{BB962C8B-B14F-4D97-AF65-F5344CB8AC3E}">
        <p14:creationId xmlns:p14="http://schemas.microsoft.com/office/powerpoint/2010/main" val="6181230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94309"/>
            <a:ext cx="6858000" cy="520091"/>
          </a:xfrm>
        </p:spPr>
        <p:txBody>
          <a:bodyPr>
            <a:noAutofit/>
          </a:bodyPr>
          <a:lstStyle/>
          <a:p>
            <a:r>
              <a:rPr lang="en-US" sz="2400" b="1" dirty="0" smtClean="0">
                <a:solidFill>
                  <a:schemeClr val="tx1"/>
                </a:solidFill>
              </a:rPr>
              <a:t>#9: DA Cycling:  RMS Fit of First-Guess to </a:t>
            </a:r>
            <a:br>
              <a:rPr lang="en-US" sz="2400" b="1" dirty="0" smtClean="0">
                <a:solidFill>
                  <a:schemeClr val="tx1"/>
                </a:solidFill>
              </a:rPr>
            </a:br>
            <a:r>
              <a:rPr lang="en-US" sz="2400" b="1" dirty="0" smtClean="0">
                <a:solidFill>
                  <a:schemeClr val="tx1"/>
                </a:solidFill>
              </a:rPr>
              <a:t>All In-situ Observations </a:t>
            </a:r>
            <a:br>
              <a:rPr lang="en-US" sz="2400" b="1" dirty="0" smtClean="0">
                <a:solidFill>
                  <a:schemeClr val="tx1"/>
                </a:solidFill>
              </a:rPr>
            </a:br>
            <a:r>
              <a:rPr lang="en-US" sz="2400" b="1" dirty="0" smtClean="0">
                <a:solidFill>
                  <a:srgbClr val="FF0000"/>
                </a:solidFill>
              </a:rPr>
              <a:t>(in progress, preliminary)</a:t>
            </a:r>
            <a:endParaRPr lang="en-US" sz="2400" b="1" dirty="0">
              <a:solidFill>
                <a:srgbClr val="FF0000"/>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5833"/>
          <a:stretch/>
        </p:blipFill>
        <p:spPr>
          <a:xfrm>
            <a:off x="0" y="1396701"/>
            <a:ext cx="8610600" cy="5486400"/>
          </a:xfrm>
          <a:prstGeom prst="rect">
            <a:avLst/>
          </a:prstGeom>
        </p:spPr>
      </p:pic>
    </p:spTree>
    <p:extLst>
      <p:ext uri="{BB962C8B-B14F-4D97-AF65-F5344CB8AC3E}">
        <p14:creationId xmlns:p14="http://schemas.microsoft.com/office/powerpoint/2010/main" val="9493021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4191" y="0"/>
            <a:ext cx="8162609" cy="1405055"/>
          </a:xfrm>
        </p:spPr>
        <p:txBody>
          <a:bodyPr>
            <a:normAutofit/>
          </a:bodyPr>
          <a:lstStyle/>
          <a:p>
            <a:r>
              <a:rPr lang="en-US" sz="3400" b="1" dirty="0" smtClean="0"/>
              <a:t>NGGPS Phase 2 Testing</a:t>
            </a:r>
            <a:br>
              <a:rPr lang="en-US" sz="3400" b="1" dirty="0" smtClean="0"/>
            </a:br>
            <a:r>
              <a:rPr lang="en-US" sz="3400" b="1" dirty="0" err="1" smtClean="0"/>
              <a:t>Dycore</a:t>
            </a:r>
            <a:r>
              <a:rPr lang="en-US" sz="3400" b="1" dirty="0" smtClean="0"/>
              <a:t> Technical Assessment </a:t>
            </a:r>
            <a:endParaRPr lang="en-US" sz="3400" b="1" i="1" dirty="0"/>
          </a:p>
        </p:txBody>
      </p:sp>
      <p:graphicFrame>
        <p:nvGraphicFramePr>
          <p:cNvPr id="4" name="Table 3"/>
          <p:cNvGraphicFramePr>
            <a:graphicFrameLocks noGrp="1"/>
          </p:cNvGraphicFramePr>
          <p:nvPr>
            <p:extLst>
              <p:ext uri="{D42A27DB-BD31-4B8C-83A1-F6EECF244321}">
                <p14:modId xmlns:p14="http://schemas.microsoft.com/office/powerpoint/2010/main" val="166778580"/>
              </p:ext>
            </p:extLst>
          </p:nvPr>
        </p:nvGraphicFramePr>
        <p:xfrm>
          <a:off x="457201" y="1332362"/>
          <a:ext cx="8229600" cy="4668551"/>
        </p:xfrm>
        <a:graphic>
          <a:graphicData uri="http://schemas.openxmlformats.org/drawingml/2006/table">
            <a:tbl>
              <a:tblPr firstRow="1" bandRow="1">
                <a:tableStyleId>{5C22544A-7EE6-4342-B048-85BDC9FD1C3A}</a:tableStyleId>
              </a:tblPr>
              <a:tblGrid>
                <a:gridCol w="4724399"/>
                <a:gridCol w="838200"/>
                <a:gridCol w="762000"/>
                <a:gridCol w="1905001"/>
              </a:tblGrid>
              <a:tr h="356410">
                <a:tc>
                  <a:txBody>
                    <a:bodyPr/>
                    <a:lstStyle/>
                    <a:p>
                      <a:r>
                        <a:rPr lang="en-US" dirty="0" smtClean="0"/>
                        <a:t>Technical Readiness</a:t>
                      </a:r>
                      <a:r>
                        <a:rPr lang="en-US" baseline="0" dirty="0" smtClean="0"/>
                        <a:t> for Operations</a:t>
                      </a:r>
                      <a:endParaRPr lang="en-US" dirty="0"/>
                    </a:p>
                  </a:txBody>
                  <a:tcPr>
                    <a:solidFill>
                      <a:srgbClr val="0070C0"/>
                    </a:solidFill>
                  </a:tcPr>
                </a:tc>
                <a:tc>
                  <a:txBody>
                    <a:bodyPr/>
                    <a:lstStyle/>
                    <a:p>
                      <a:r>
                        <a:rPr lang="en-US" sz="1400" dirty="0" smtClean="0"/>
                        <a:t> MPAS</a:t>
                      </a:r>
                      <a:endParaRPr lang="en-US" sz="1400" dirty="0"/>
                    </a:p>
                  </a:txBody>
                  <a:tcPr>
                    <a:solidFill>
                      <a:srgbClr val="0070C0"/>
                    </a:solidFill>
                  </a:tcPr>
                </a:tc>
                <a:tc>
                  <a:txBody>
                    <a:bodyPr/>
                    <a:lstStyle/>
                    <a:p>
                      <a:r>
                        <a:rPr lang="en-US" sz="1400" dirty="0" smtClean="0"/>
                        <a:t>   FV3</a:t>
                      </a:r>
                      <a:endParaRPr lang="en-US" sz="1400" dirty="0"/>
                    </a:p>
                  </a:txBody>
                  <a:tcPr>
                    <a:solidFill>
                      <a:srgbClr val="0070C0"/>
                    </a:solidFill>
                  </a:tcPr>
                </a:tc>
                <a:tc>
                  <a:txBody>
                    <a:bodyPr/>
                    <a:lstStyle/>
                    <a:p>
                      <a:r>
                        <a:rPr lang="en-US" sz="1400" dirty="0" smtClean="0"/>
                        <a:t>Comments</a:t>
                      </a:r>
                      <a:endParaRPr lang="en-US" sz="1400" dirty="0"/>
                    </a:p>
                  </a:txBody>
                  <a:tcPr>
                    <a:solidFill>
                      <a:srgbClr val="0070C0"/>
                    </a:solidFill>
                  </a:tcPr>
                </a:tc>
              </a:tr>
              <a:tr h="283078">
                <a:tc>
                  <a:txBody>
                    <a:bodyPr/>
                    <a:lstStyle/>
                    <a:p>
                      <a:r>
                        <a:rPr lang="en-US" sz="1300" b="1" dirty="0" smtClean="0">
                          <a:solidFill>
                            <a:schemeClr val="bg1"/>
                          </a:solidFill>
                        </a:rPr>
                        <a:t>     - Computational Performance with GFS Physics</a:t>
                      </a:r>
                      <a:endParaRPr lang="en-US" sz="1300" dirty="0">
                        <a:solidFill>
                          <a:srgbClr val="FF0000"/>
                        </a:solidFill>
                      </a:endParaRPr>
                    </a:p>
                  </a:txBody>
                  <a:tcPr anchor="ctr">
                    <a:solidFill>
                      <a:srgbClr val="0070C0"/>
                    </a:solidFill>
                  </a:tcPr>
                </a:tc>
                <a:tc>
                  <a:txBody>
                    <a:bodyPr/>
                    <a:lstStyle/>
                    <a:p>
                      <a:endParaRPr lang="en-US" dirty="0">
                        <a:solidFill>
                          <a:srgbClr val="FF0000"/>
                        </a:solidFill>
                      </a:endParaRPr>
                    </a:p>
                  </a:txBody>
                  <a:tcPr>
                    <a:solidFill>
                      <a:schemeClr val="accent1"/>
                    </a:solidFill>
                  </a:tcPr>
                </a:tc>
                <a:tc>
                  <a:txBody>
                    <a:bodyPr/>
                    <a:lstStyle/>
                    <a:p>
                      <a:endParaRPr lang="en-US" dirty="0">
                        <a:solidFill>
                          <a:srgbClr val="FF0000"/>
                        </a:solidFill>
                      </a:endParaRP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rgbClr val="0070C0"/>
                          </a:solidFill>
                          <a:effectLst/>
                          <a:uLnTx/>
                          <a:uFillTx/>
                          <a:latin typeface="+mn-lt"/>
                          <a:ea typeface="+mn-ea"/>
                          <a:cs typeface="+mn-cs"/>
                        </a:rPr>
                        <a:t>FV3 Faster at Equal Nominal Resolution</a:t>
                      </a:r>
                      <a:endParaRPr kumimoji="0" lang="en-US" sz="900" b="0" i="0" u="none" strike="noStrike" kern="1200" cap="none" spc="0" normalizeH="0" baseline="0" noProof="0" dirty="0" smtClean="0">
                        <a:ln cmpd="sng">
                          <a:solidFill>
                            <a:srgbClr val="000000"/>
                          </a:solidFill>
                        </a:ln>
                        <a:solidFill>
                          <a:srgbClr val="0070C0"/>
                        </a:solidFill>
                        <a:effectLst/>
                        <a:uLnTx/>
                        <a:uFillTx/>
                        <a:latin typeface="+mn-lt"/>
                        <a:ea typeface="+mn-ea"/>
                        <a:cs typeface="+mn-cs"/>
                      </a:endParaRPr>
                    </a:p>
                  </a:txBody>
                  <a:tcPr anchor="ctr">
                    <a:solidFill>
                      <a:schemeClr val="accent1"/>
                    </a:solidFill>
                  </a:tcPr>
                </a:tc>
              </a:tr>
              <a:tr h="283078">
                <a:tc>
                  <a:txBody>
                    <a:bodyPr/>
                    <a:lstStyle/>
                    <a:p>
                      <a:r>
                        <a:rPr kumimoji="0" lang="en-US" sz="1300" b="1" i="0" u="none" strike="noStrike" kern="1200" cap="none" spc="0" normalizeH="0" baseline="0" noProof="0" dirty="0" smtClean="0">
                          <a:ln>
                            <a:noFill/>
                          </a:ln>
                          <a:solidFill>
                            <a:srgbClr val="FFFFFF"/>
                          </a:solidFill>
                          <a:effectLst/>
                          <a:uLnTx/>
                          <a:uFillTx/>
                          <a:latin typeface="+mn-lt"/>
                          <a:ea typeface="+mn-ea"/>
                          <a:cs typeface="+mn-cs"/>
                        </a:rPr>
                        <a:t>      - Cycled Data Assimilation</a:t>
                      </a:r>
                      <a:endParaRPr lang="en-US" sz="1300" dirty="0">
                        <a:solidFill>
                          <a:srgbClr val="FF0000"/>
                        </a:solidFill>
                      </a:endParaRPr>
                    </a:p>
                  </a:txBody>
                  <a:tcPr anchor="ctr">
                    <a:solidFill>
                      <a:srgbClr val="0070C0"/>
                    </a:solidFill>
                  </a:tcPr>
                </a:tc>
                <a:tc>
                  <a:txBody>
                    <a:bodyPr/>
                    <a:lstStyle/>
                    <a:p>
                      <a:endParaRPr lang="en-US" dirty="0">
                        <a:solidFill>
                          <a:srgbClr val="FF0000"/>
                        </a:solidFill>
                      </a:endParaRPr>
                    </a:p>
                  </a:txBody>
                  <a:tcPr>
                    <a:solidFill>
                      <a:schemeClr val="accent1"/>
                    </a:solidFill>
                  </a:tcPr>
                </a:tc>
                <a:tc>
                  <a:txBody>
                    <a:bodyPr/>
                    <a:lstStyle/>
                    <a:p>
                      <a:endParaRPr lang="en-US" dirty="0">
                        <a:solidFill>
                          <a:srgbClr val="FF0000"/>
                        </a:solidFill>
                      </a:endParaRP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rgbClr val="0070C0"/>
                          </a:solidFill>
                          <a:effectLst/>
                          <a:uLnTx/>
                          <a:uFillTx/>
                          <a:latin typeface="+mn-lt"/>
                          <a:ea typeface="+mn-ea"/>
                          <a:cs typeface="+mn-cs"/>
                        </a:rPr>
                        <a:t>FV3 (MPAS) performance similar (inferior) to GFS</a:t>
                      </a:r>
                      <a:endParaRPr kumimoji="0" lang="en-US" sz="900" b="0" i="0" u="none" strike="noStrike" kern="1200" cap="none" spc="0" normalizeH="0" baseline="0" noProof="0" dirty="0" smtClean="0">
                        <a:ln cmpd="sng">
                          <a:solidFill>
                            <a:srgbClr val="000000"/>
                          </a:solidFill>
                        </a:ln>
                        <a:solidFill>
                          <a:srgbClr val="0070C0"/>
                        </a:solidFill>
                        <a:effectLst/>
                        <a:uLnTx/>
                        <a:uFillTx/>
                        <a:latin typeface="+mn-lt"/>
                        <a:ea typeface="+mn-ea"/>
                        <a:cs typeface="+mn-cs"/>
                      </a:endParaRPr>
                    </a:p>
                  </a:txBody>
                  <a:tcPr anchor="ctr">
                    <a:solidFill>
                      <a:schemeClr val="accent1"/>
                    </a:solidFill>
                  </a:tcPr>
                </a:tc>
              </a:tr>
              <a:tr h="283078">
                <a:tc>
                  <a:txBody>
                    <a:bodyPr/>
                    <a:lstStyle/>
                    <a:p>
                      <a:r>
                        <a:rPr lang="en-US" sz="1300" dirty="0" smtClean="0">
                          <a:solidFill>
                            <a:srgbClr val="FF0000"/>
                          </a:solidFill>
                        </a:rPr>
                        <a:t>     </a:t>
                      </a:r>
                      <a:r>
                        <a:rPr lang="en-US" sz="1300" b="1" dirty="0" smtClean="0">
                          <a:solidFill>
                            <a:schemeClr val="bg1"/>
                          </a:solidFill>
                        </a:rPr>
                        <a:t>- Full Experiments</a:t>
                      </a:r>
                      <a:r>
                        <a:rPr lang="en-US" sz="1300" b="1" baseline="0" dirty="0" smtClean="0">
                          <a:solidFill>
                            <a:schemeClr val="bg1"/>
                          </a:solidFill>
                        </a:rPr>
                        <a:t> w/ GFS Initial Cond’s/Physics</a:t>
                      </a:r>
                      <a:endParaRPr lang="en-US" sz="1300" dirty="0">
                        <a:solidFill>
                          <a:srgbClr val="FF0000"/>
                        </a:solidFill>
                      </a:endParaRPr>
                    </a:p>
                  </a:txBody>
                  <a:tcPr anchor="ctr">
                    <a:solidFill>
                      <a:srgbClr val="0070C0"/>
                    </a:solidFill>
                  </a:tcPr>
                </a:tc>
                <a:tc>
                  <a:txBody>
                    <a:bodyPr/>
                    <a:lstStyle/>
                    <a:p>
                      <a:endParaRPr lang="en-US" dirty="0">
                        <a:solidFill>
                          <a:srgbClr val="FF0000"/>
                        </a:solidFill>
                      </a:endParaRPr>
                    </a:p>
                  </a:txBody>
                  <a:tcPr>
                    <a:solidFill>
                      <a:schemeClr val="accent1"/>
                    </a:solidFill>
                  </a:tcPr>
                </a:tc>
                <a:tc>
                  <a:txBody>
                    <a:bodyPr/>
                    <a:lstStyle/>
                    <a:p>
                      <a:endParaRPr lang="en-US" dirty="0">
                        <a:solidFill>
                          <a:srgbClr val="FF0000"/>
                        </a:solidFill>
                      </a:endParaRP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rgbClr val="0070C0"/>
                          </a:solidFill>
                          <a:effectLst/>
                          <a:uLnTx/>
                          <a:uFillTx/>
                          <a:latin typeface="+mn-lt"/>
                          <a:ea typeface="+mn-ea"/>
                          <a:cs typeface="+mn-cs"/>
                        </a:rPr>
                        <a:t>FV3 as Accurate as GFS; MPAS Significantly Less</a:t>
                      </a:r>
                      <a:endParaRPr lang="en-US" sz="900" b="0" i="0" dirty="0">
                        <a:ln cmpd="sng">
                          <a:solidFill>
                            <a:schemeClr val="tx1"/>
                          </a:solidFill>
                        </a:ln>
                        <a:solidFill>
                          <a:srgbClr val="0070C0"/>
                        </a:solidFill>
                        <a:effectLst/>
                      </a:endParaRPr>
                    </a:p>
                  </a:txBody>
                  <a:tcPr anchor="ctr">
                    <a:solidFill>
                      <a:schemeClr val="accent1"/>
                    </a:solidFill>
                  </a:tcPr>
                </a:tc>
              </a:tr>
              <a:tr h="283078">
                <a:tc>
                  <a:txBody>
                    <a:bodyPr/>
                    <a:lstStyle/>
                    <a:p>
                      <a:r>
                        <a:rPr kumimoji="0" lang="en-US" sz="1300" b="1" i="0" u="none" strike="noStrike" kern="1200" cap="none" spc="0" normalizeH="0" baseline="0" noProof="0" dirty="0" smtClean="0">
                          <a:ln>
                            <a:noFill/>
                          </a:ln>
                          <a:solidFill>
                            <a:srgbClr val="FFFFFF"/>
                          </a:solidFill>
                          <a:effectLst/>
                          <a:uLnTx/>
                          <a:uFillTx/>
                          <a:latin typeface="+mn-lt"/>
                          <a:ea typeface="+mn-ea"/>
                          <a:cs typeface="+mn-cs"/>
                        </a:rPr>
                        <a:t>     - Variable Resolution Testing (Moore Tornado, Hurricane Sandy)</a:t>
                      </a:r>
                      <a:endParaRPr lang="en-US" sz="1300" dirty="0">
                        <a:solidFill>
                          <a:srgbClr val="FF0000"/>
                        </a:solidFill>
                      </a:endParaRPr>
                    </a:p>
                  </a:txBody>
                  <a:tcPr anchor="ctr">
                    <a:solidFill>
                      <a:srgbClr val="0070C0"/>
                    </a:solidFill>
                  </a:tcPr>
                </a:tc>
                <a:tc>
                  <a:txBody>
                    <a:bodyPr/>
                    <a:lstStyle/>
                    <a:p>
                      <a:endParaRPr lang="en-US" dirty="0">
                        <a:solidFill>
                          <a:srgbClr val="FF0000"/>
                        </a:solidFill>
                      </a:endParaRPr>
                    </a:p>
                  </a:txBody>
                  <a:tcPr>
                    <a:solidFill>
                      <a:schemeClr val="accent1"/>
                    </a:solidFill>
                  </a:tcPr>
                </a:tc>
                <a:tc>
                  <a:txBody>
                    <a:bodyPr/>
                    <a:lstStyle/>
                    <a:p>
                      <a:endParaRPr lang="en-US" dirty="0">
                        <a:solidFill>
                          <a:srgbClr val="FF0000"/>
                        </a:solidFill>
                      </a:endParaRP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rgbClr val="0070C0"/>
                          </a:solidFill>
                          <a:effectLst/>
                          <a:uLnTx/>
                          <a:uFillTx/>
                          <a:latin typeface="+mn-lt"/>
                          <a:ea typeface="+mn-ea"/>
                          <a:cs typeface="+mn-cs"/>
                        </a:rPr>
                        <a:t>Scale-aware Advanced Physics Needed for Either </a:t>
                      </a:r>
                      <a:r>
                        <a:rPr kumimoji="0" lang="en-US" sz="900" b="1" i="0" u="none" strike="noStrike" kern="1200" cap="none" spc="0" normalizeH="0" baseline="0" noProof="0" dirty="0" err="1" smtClean="0">
                          <a:ln>
                            <a:noFill/>
                          </a:ln>
                          <a:solidFill>
                            <a:srgbClr val="0070C0"/>
                          </a:solidFill>
                          <a:effectLst/>
                          <a:uLnTx/>
                          <a:uFillTx/>
                          <a:latin typeface="+mn-lt"/>
                          <a:ea typeface="+mn-ea"/>
                          <a:cs typeface="+mn-cs"/>
                        </a:rPr>
                        <a:t>Dycore</a:t>
                      </a:r>
                      <a:endParaRPr kumimoji="0" lang="en-US" sz="900" b="1" i="0" u="none" strike="noStrike" kern="1200" cap="none" spc="0" normalizeH="0" baseline="0" noProof="0" dirty="0" smtClean="0">
                        <a:ln>
                          <a:noFill/>
                        </a:ln>
                        <a:solidFill>
                          <a:srgbClr val="0070C0"/>
                        </a:solidFill>
                        <a:effectLst/>
                        <a:uLnTx/>
                        <a:uFillTx/>
                        <a:latin typeface="+mn-lt"/>
                        <a:ea typeface="+mn-ea"/>
                        <a:cs typeface="+mn-cs"/>
                      </a:endParaRPr>
                    </a:p>
                  </a:txBody>
                  <a:tcPr anchor="ctr">
                    <a:solidFill>
                      <a:schemeClr val="accent1"/>
                    </a:solidFill>
                  </a:tcPr>
                </a:tc>
              </a:tr>
              <a:tr h="283078">
                <a:tc>
                  <a:txBody>
                    <a:bodyPr/>
                    <a:lstStyle/>
                    <a:p>
                      <a:r>
                        <a:rPr lang="en-US" sz="1300" b="1" dirty="0" smtClean="0">
                          <a:solidFill>
                            <a:schemeClr val="bg1"/>
                          </a:solidFill>
                        </a:rPr>
                        <a:t>     - Deep Atmosphere Dynamics Plan/Implementation </a:t>
                      </a:r>
                      <a:endParaRPr lang="en-US" sz="1300" dirty="0">
                        <a:solidFill>
                          <a:srgbClr val="008000"/>
                        </a:solidFill>
                      </a:endParaRPr>
                    </a:p>
                  </a:txBody>
                  <a:tcPr anchor="ctr">
                    <a:solidFill>
                      <a:srgbClr val="0070C0"/>
                    </a:solidFill>
                  </a:tcPr>
                </a:tc>
                <a:tc>
                  <a:txBody>
                    <a:bodyPr/>
                    <a:lstStyle/>
                    <a:p>
                      <a:r>
                        <a:rPr lang="en-US" dirty="0" smtClean="0">
                          <a:solidFill>
                            <a:srgbClr val="008000"/>
                          </a:solidFill>
                        </a:rPr>
                        <a:t>    /</a:t>
                      </a:r>
                      <a:endParaRPr lang="en-US" dirty="0">
                        <a:solidFill>
                          <a:srgbClr val="008000"/>
                        </a:solidFill>
                      </a:endParaRPr>
                    </a:p>
                  </a:txBody>
                  <a:tcPr>
                    <a:solidFill>
                      <a:schemeClr val="accent1"/>
                    </a:solidFill>
                  </a:tcPr>
                </a:tc>
                <a:tc>
                  <a:txBody>
                    <a:bodyPr/>
                    <a:lstStyle/>
                    <a:p>
                      <a:r>
                        <a:rPr lang="en-US" dirty="0" smtClean="0">
                          <a:solidFill>
                            <a:srgbClr val="008000"/>
                          </a:solidFill>
                        </a:rPr>
                        <a:t>    /</a:t>
                      </a:r>
                      <a:endParaRPr lang="en-US" dirty="0">
                        <a:solidFill>
                          <a:srgbClr val="008000"/>
                        </a:solidFill>
                      </a:endParaRPr>
                    </a:p>
                  </a:txBody>
                  <a:tcPr>
                    <a:solidFill>
                      <a:schemeClr val="accent1"/>
                    </a:solidFill>
                  </a:tcPr>
                </a:tc>
                <a:tc>
                  <a:txBody>
                    <a:bodyPr/>
                    <a:lstStyle/>
                    <a:p>
                      <a:r>
                        <a:rPr lang="en-US" sz="900" b="1" i="0" baseline="0" dirty="0" smtClean="0">
                          <a:solidFill>
                            <a:srgbClr val="0070C0"/>
                          </a:solidFill>
                          <a:effectLst/>
                        </a:rPr>
                        <a:t>Both Suitable</a:t>
                      </a:r>
                      <a:endParaRPr lang="en-US" sz="900" b="1" i="0" baseline="0" dirty="0">
                        <a:solidFill>
                          <a:srgbClr val="0070C0"/>
                        </a:solidFill>
                        <a:effectLst/>
                      </a:endParaRPr>
                    </a:p>
                  </a:txBody>
                  <a:tcPr anchor="ctr">
                    <a:solidFill>
                      <a:schemeClr val="accent1"/>
                    </a:solidFill>
                  </a:tcPr>
                </a:tc>
              </a:tr>
              <a:tr h="386111">
                <a:tc>
                  <a:txBody>
                    <a:bodyPr/>
                    <a:lstStyle/>
                    <a:p>
                      <a:r>
                        <a:rPr lang="en-US" sz="1300" b="1" dirty="0" smtClean="0">
                          <a:solidFill>
                            <a:schemeClr val="bg1"/>
                          </a:solidFill>
                        </a:rPr>
                        <a:t>     - Conservation</a:t>
                      </a:r>
                      <a:endParaRPr lang="en-US" sz="1300" dirty="0">
                        <a:solidFill>
                          <a:srgbClr val="FFFF00"/>
                        </a:solidFill>
                      </a:endParaRPr>
                    </a:p>
                  </a:txBody>
                  <a:tcPr anchor="ctr">
                    <a:solidFill>
                      <a:srgbClr val="0070C0"/>
                    </a:solidFill>
                  </a:tcPr>
                </a:tc>
                <a:tc>
                  <a:txBody>
                    <a:bodyPr/>
                    <a:lstStyle/>
                    <a:p>
                      <a:endParaRPr lang="en-US" dirty="0">
                        <a:solidFill>
                          <a:srgbClr val="FFFF00"/>
                        </a:solidFill>
                      </a:endParaRPr>
                    </a:p>
                  </a:txBody>
                  <a:tcPr>
                    <a:solidFill>
                      <a:schemeClr val="accent1"/>
                    </a:solidFill>
                  </a:tcPr>
                </a:tc>
                <a:tc>
                  <a:txBody>
                    <a:bodyPr/>
                    <a:lstStyle/>
                    <a:p>
                      <a:endParaRPr lang="en-US" dirty="0">
                        <a:solidFill>
                          <a:srgbClr val="FFFF00"/>
                        </a:solidFill>
                      </a:endParaRPr>
                    </a:p>
                  </a:txBody>
                  <a:tcPr>
                    <a:solidFill>
                      <a:schemeClr val="accent1"/>
                    </a:solidFill>
                  </a:tcPr>
                </a:tc>
                <a:tc>
                  <a:txBody>
                    <a:bodyPr/>
                    <a:lstStyle/>
                    <a:p>
                      <a:r>
                        <a:rPr kumimoji="0" lang="en-US" sz="900" b="1" i="0" u="none" strike="noStrike" kern="1200" cap="none" spc="0" normalizeH="0" baseline="0" noProof="0" dirty="0" smtClean="0">
                          <a:ln>
                            <a:noFill/>
                          </a:ln>
                          <a:solidFill>
                            <a:srgbClr val="0070C0"/>
                          </a:solidFill>
                          <a:effectLst/>
                          <a:uLnTx/>
                          <a:uFillTx/>
                          <a:latin typeface="+mn-lt"/>
                          <a:ea typeface="+mn-ea"/>
                          <a:cs typeface="+mn-cs"/>
                        </a:rPr>
                        <a:t>MPAS Less Stable in Tropics</a:t>
                      </a:r>
                      <a:endParaRPr lang="en-US" sz="900" b="0" i="0" dirty="0">
                        <a:solidFill>
                          <a:srgbClr val="0070C0"/>
                        </a:solidFill>
                        <a:effectLst/>
                      </a:endParaRPr>
                    </a:p>
                  </a:txBody>
                  <a:tcPr anchor="ctr">
                    <a:solidFill>
                      <a:schemeClr val="accent1"/>
                    </a:solidFill>
                  </a:tcPr>
                </a:tc>
              </a:tr>
              <a:tr h="356410">
                <a:tc>
                  <a:txBody>
                    <a:bodyPr/>
                    <a:lstStyle/>
                    <a:p>
                      <a:r>
                        <a:rPr lang="en-US" sz="1300" b="1" dirty="0" smtClean="0">
                          <a:solidFill>
                            <a:schemeClr val="bg1"/>
                          </a:solidFill>
                        </a:rPr>
                        <a:t>     - Supercell Test</a:t>
                      </a:r>
                      <a:endParaRPr lang="en-US" sz="1300" dirty="0">
                        <a:solidFill>
                          <a:srgbClr val="FFFF00"/>
                        </a:solidFill>
                      </a:endParaRPr>
                    </a:p>
                  </a:txBody>
                  <a:tcPr anchor="ctr">
                    <a:solidFill>
                      <a:srgbClr val="0070C0"/>
                    </a:solidFill>
                  </a:tcPr>
                </a:tc>
                <a:tc>
                  <a:txBody>
                    <a:bodyPr/>
                    <a:lstStyle/>
                    <a:p>
                      <a:endParaRPr lang="en-US" dirty="0">
                        <a:solidFill>
                          <a:srgbClr val="FFFF00"/>
                        </a:solidFill>
                      </a:endParaRPr>
                    </a:p>
                  </a:txBody>
                  <a:tcPr>
                    <a:solidFill>
                      <a:schemeClr val="accent1"/>
                    </a:solidFill>
                  </a:tcPr>
                </a:tc>
                <a:tc>
                  <a:txBody>
                    <a:bodyPr/>
                    <a:lstStyle/>
                    <a:p>
                      <a:endParaRPr lang="en-US" dirty="0">
                        <a:solidFill>
                          <a:srgbClr val="FF0000"/>
                        </a:solidFill>
                      </a:endParaRPr>
                    </a:p>
                  </a:txBody>
                  <a:tcPr>
                    <a:solidFill>
                      <a:schemeClr val="accent1"/>
                    </a:solidFill>
                  </a:tcPr>
                </a:tc>
                <a:tc>
                  <a:txBody>
                    <a:bodyPr/>
                    <a:lstStyle/>
                    <a:p>
                      <a:r>
                        <a:rPr kumimoji="0" lang="en-US" sz="900" b="1" i="0" u="none" strike="noStrike" kern="1200" cap="none" spc="0" normalizeH="0" baseline="0" noProof="0" dirty="0" smtClean="0">
                          <a:ln>
                            <a:noFill/>
                          </a:ln>
                          <a:solidFill>
                            <a:srgbClr val="0070C0"/>
                          </a:solidFill>
                          <a:effectLst/>
                          <a:uLnTx/>
                          <a:uFillTx/>
                          <a:latin typeface="+mn-lt"/>
                          <a:ea typeface="+mn-ea"/>
                          <a:cs typeface="+mn-cs"/>
                        </a:rPr>
                        <a:t>Both Similar</a:t>
                      </a:r>
                      <a:endParaRPr lang="en-US" sz="900" b="0" i="0" dirty="0">
                        <a:solidFill>
                          <a:srgbClr val="0070C0"/>
                        </a:solidFill>
                        <a:effectLst/>
                      </a:endParaRPr>
                    </a:p>
                  </a:txBody>
                  <a:tcPr anchor="ctr">
                    <a:solidFill>
                      <a:schemeClr val="accent1"/>
                    </a:solidFill>
                  </a:tcPr>
                </a:tc>
              </a:tr>
              <a:tr h="386111">
                <a:tc>
                  <a:txBody>
                    <a:bodyPr/>
                    <a:lstStyle/>
                    <a:p>
                      <a:r>
                        <a:rPr lang="en-US" sz="1300" b="1" dirty="0" smtClean="0">
                          <a:solidFill>
                            <a:schemeClr val="bg1"/>
                          </a:solidFill>
                        </a:rPr>
                        <a:t>     - TC Simulation</a:t>
                      </a:r>
                      <a:endParaRPr lang="en-US" sz="1300" dirty="0">
                        <a:solidFill>
                          <a:srgbClr val="FF0000"/>
                        </a:solidFill>
                      </a:endParaRPr>
                    </a:p>
                  </a:txBody>
                  <a:tcPr anchor="ctr">
                    <a:solidFill>
                      <a:srgbClr val="0070C0"/>
                    </a:solidFill>
                  </a:tcPr>
                </a:tc>
                <a:tc>
                  <a:txBody>
                    <a:bodyPr/>
                    <a:lstStyle/>
                    <a:p>
                      <a:endParaRPr lang="en-US" dirty="0">
                        <a:solidFill>
                          <a:srgbClr val="FF0000"/>
                        </a:solidFill>
                      </a:endParaRPr>
                    </a:p>
                  </a:txBody>
                  <a:tcPr>
                    <a:solidFill>
                      <a:schemeClr val="accent1"/>
                    </a:solidFill>
                  </a:tcPr>
                </a:tc>
                <a:tc>
                  <a:txBody>
                    <a:bodyPr/>
                    <a:lstStyle/>
                    <a:p>
                      <a:endParaRPr lang="en-US" dirty="0">
                        <a:solidFill>
                          <a:srgbClr val="FF0000"/>
                        </a:solidFill>
                      </a:endParaRP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rgbClr val="0070C0"/>
                          </a:solidFill>
                          <a:effectLst/>
                          <a:uLnTx/>
                          <a:uFillTx/>
                          <a:latin typeface="+mn-lt"/>
                          <a:ea typeface="+mn-ea"/>
                          <a:cs typeface="+mn-cs"/>
                        </a:rPr>
                        <a:t>Issues with MPAS TC Structure, Likely Related to Simple Physics Configuration </a:t>
                      </a:r>
                    </a:p>
                  </a:txBody>
                  <a:tcPr anchor="ctr">
                    <a:solidFill>
                      <a:schemeClr val="accent1"/>
                    </a:solidFill>
                  </a:tcPr>
                </a:tc>
              </a:tr>
              <a:tr h="356410">
                <a:tc>
                  <a:txBody>
                    <a:bodyPr/>
                    <a:lstStyle/>
                    <a:p>
                      <a:r>
                        <a:rPr lang="en-US" sz="1300" dirty="0" smtClean="0">
                          <a:solidFill>
                            <a:srgbClr val="FF0000"/>
                          </a:solidFill>
                        </a:rPr>
                        <a:t>     </a:t>
                      </a:r>
                      <a:r>
                        <a:rPr kumimoji="0" lang="en-US" sz="1300" b="1" i="0" u="none" strike="noStrike" kern="1200" cap="none" spc="0" normalizeH="0" baseline="0" noProof="0" dirty="0" smtClean="0">
                          <a:ln>
                            <a:noFill/>
                          </a:ln>
                          <a:solidFill>
                            <a:srgbClr val="FFFFFF"/>
                          </a:solidFill>
                          <a:effectLst/>
                          <a:uLnTx/>
                          <a:uFillTx/>
                          <a:latin typeface="+mn-lt"/>
                          <a:ea typeface="+mn-ea"/>
                          <a:cs typeface="+mn-cs"/>
                        </a:rPr>
                        <a:t> - Long Integrations with Realistic Climate Statistics</a:t>
                      </a:r>
                      <a:endParaRPr lang="en-US" sz="1300" dirty="0">
                        <a:solidFill>
                          <a:srgbClr val="FF0000"/>
                        </a:solidFill>
                      </a:endParaRPr>
                    </a:p>
                  </a:txBody>
                  <a:tcPr anchor="ctr">
                    <a:solidFill>
                      <a:srgbClr val="0070C0"/>
                    </a:solidFill>
                  </a:tcPr>
                </a:tc>
                <a:tc>
                  <a:txBody>
                    <a:bodyPr/>
                    <a:lstStyle/>
                    <a:p>
                      <a:endParaRPr lang="en-US" dirty="0">
                        <a:solidFill>
                          <a:srgbClr val="FF0000"/>
                        </a:solidFill>
                      </a:endParaRPr>
                    </a:p>
                  </a:txBody>
                  <a:tcPr>
                    <a:solidFill>
                      <a:schemeClr val="accent1"/>
                    </a:solidFill>
                  </a:tcPr>
                </a:tc>
                <a:tc>
                  <a:txBody>
                    <a:bodyPr/>
                    <a:lstStyle/>
                    <a:p>
                      <a:endParaRPr lang="en-US" dirty="0">
                        <a:solidFill>
                          <a:srgbClr val="FF0000"/>
                        </a:solidFill>
                      </a:endParaRP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rgbClr val="0070C0"/>
                          </a:solidFill>
                          <a:effectLst/>
                          <a:uLnTx/>
                          <a:uFillTx/>
                          <a:latin typeface="+mn-lt"/>
                          <a:ea typeface="+mn-ea"/>
                          <a:cs typeface="+mn-cs"/>
                        </a:rPr>
                        <a:t>In Progress/Preliminary</a:t>
                      </a:r>
                      <a:endParaRPr kumimoji="0" lang="en-US" sz="1400" b="0" i="0" u="none" strike="noStrike" kern="1200" cap="none" spc="0" normalizeH="0" baseline="0" noProof="0" dirty="0" smtClean="0">
                        <a:ln cmpd="sng">
                          <a:solidFill>
                            <a:srgbClr val="000000"/>
                          </a:solidFill>
                        </a:ln>
                        <a:solidFill>
                          <a:srgbClr val="FF0000"/>
                        </a:solidFill>
                        <a:effectLst/>
                        <a:uLnTx/>
                        <a:uFillTx/>
                        <a:latin typeface="+mn-lt"/>
                        <a:ea typeface="+mn-ea"/>
                        <a:cs typeface="+mn-cs"/>
                      </a:endParaRPr>
                    </a:p>
                  </a:txBody>
                  <a:tcPr anchor="ctr">
                    <a:solidFill>
                      <a:schemeClr val="accent1"/>
                    </a:solidFill>
                  </a:tcPr>
                </a:tc>
              </a:tr>
              <a:tr h="356410">
                <a:tc>
                  <a:txBody>
                    <a:bodyPr/>
                    <a:lstStyle/>
                    <a:p>
                      <a:r>
                        <a:rPr kumimoji="0" lang="en-US" sz="1300" b="1" i="0" u="none" strike="noStrike" kern="1200" cap="none" spc="0" normalizeH="0" baseline="0" noProof="0" dirty="0" smtClean="0">
                          <a:ln>
                            <a:noFill/>
                          </a:ln>
                          <a:solidFill>
                            <a:srgbClr val="FFFFFF"/>
                          </a:solidFill>
                          <a:effectLst/>
                          <a:uLnTx/>
                          <a:uFillTx/>
                          <a:latin typeface="+mn-lt"/>
                          <a:ea typeface="+mn-ea"/>
                          <a:cs typeface="+mn-cs"/>
                        </a:rPr>
                        <a:t>      - Next Generation Computing Suitability/Readiness</a:t>
                      </a:r>
                      <a:endParaRPr lang="en-US" sz="1300" dirty="0">
                        <a:solidFill>
                          <a:srgbClr val="FF0000"/>
                        </a:solidFill>
                      </a:endParaRPr>
                    </a:p>
                  </a:txBody>
                  <a:tcPr anchor="ctr">
                    <a:solidFill>
                      <a:srgbClr val="0070C0"/>
                    </a:solidFill>
                  </a:tcPr>
                </a:tc>
                <a:tc>
                  <a:txBody>
                    <a:bodyPr/>
                    <a:lstStyle/>
                    <a:p>
                      <a:endParaRPr lang="en-US" dirty="0">
                        <a:solidFill>
                          <a:srgbClr val="FF0000"/>
                        </a:solidFill>
                      </a:endParaRPr>
                    </a:p>
                  </a:txBody>
                  <a:tcPr>
                    <a:solidFill>
                      <a:schemeClr val="accent5">
                        <a:lumMod val="90000"/>
                      </a:schemeClr>
                    </a:solidFill>
                  </a:tcPr>
                </a:tc>
                <a:tc>
                  <a:txBody>
                    <a:bodyPr/>
                    <a:lstStyle/>
                    <a:p>
                      <a:endParaRPr lang="en-US" dirty="0">
                        <a:solidFill>
                          <a:srgbClr val="FF0000"/>
                        </a:solidFill>
                      </a:endParaRPr>
                    </a:p>
                  </a:txBody>
                  <a:tcPr>
                    <a:solidFill>
                      <a:schemeClr val="accent5">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cmpd="sng">
                          <a:solidFill>
                            <a:srgbClr val="000000"/>
                          </a:solidFill>
                        </a:ln>
                        <a:solidFill>
                          <a:srgbClr val="FF0000"/>
                        </a:solidFill>
                        <a:effectLst/>
                        <a:uLnTx/>
                        <a:uFillTx/>
                        <a:latin typeface="+mn-lt"/>
                        <a:ea typeface="+mn-ea"/>
                        <a:cs typeface="+mn-cs"/>
                      </a:endParaRPr>
                    </a:p>
                  </a:txBody>
                  <a:tcPr>
                    <a:solidFill>
                      <a:schemeClr val="accent5">
                        <a:lumMod val="90000"/>
                      </a:schemeClr>
                    </a:solidFill>
                  </a:tcPr>
                </a:tc>
              </a:tr>
              <a:tr h="356410">
                <a:tc>
                  <a:txBody>
                    <a:bodyPr/>
                    <a:lstStyle/>
                    <a:p>
                      <a:r>
                        <a:rPr lang="en-US" sz="1300" dirty="0" smtClean="0">
                          <a:solidFill>
                            <a:srgbClr val="FF0000"/>
                          </a:solidFill>
                        </a:rPr>
                        <a:t>      </a:t>
                      </a:r>
                      <a:r>
                        <a:rPr kumimoji="0" lang="en-US" sz="1300" b="1" i="0" u="none" strike="noStrike" kern="1200" cap="none" spc="0" normalizeH="0" baseline="0" noProof="0" dirty="0" smtClean="0">
                          <a:ln>
                            <a:noFill/>
                          </a:ln>
                          <a:solidFill>
                            <a:srgbClr val="FFFFFF"/>
                          </a:solidFill>
                          <a:effectLst/>
                          <a:uLnTx/>
                          <a:uFillTx/>
                          <a:latin typeface="+mn-lt"/>
                          <a:ea typeface="+mn-ea"/>
                          <a:cs typeface="+mn-cs"/>
                        </a:rPr>
                        <a:t>- NEMS/ESMF Readiness</a:t>
                      </a:r>
                      <a:endParaRPr lang="en-US" sz="1300" dirty="0">
                        <a:solidFill>
                          <a:srgbClr val="FF0000"/>
                        </a:solidFill>
                      </a:endParaRPr>
                    </a:p>
                  </a:txBody>
                  <a:tcPr anchor="ctr">
                    <a:solidFill>
                      <a:srgbClr val="0070C0"/>
                    </a:solidFill>
                  </a:tcPr>
                </a:tc>
                <a:tc>
                  <a:txBody>
                    <a:bodyPr/>
                    <a:lstStyle/>
                    <a:p>
                      <a:pPr algn="ctr"/>
                      <a:r>
                        <a:rPr kumimoji="0" lang="en-US" sz="900" b="1" i="0" u="none" strike="noStrike" kern="1200" cap="none" spc="0" normalizeH="0" baseline="0" noProof="0" dirty="0" smtClean="0">
                          <a:ln>
                            <a:noFill/>
                          </a:ln>
                          <a:solidFill>
                            <a:srgbClr val="0070C0"/>
                          </a:solidFill>
                          <a:effectLst/>
                          <a:uLnTx/>
                          <a:uFillTx/>
                          <a:latin typeface="+mn-lt"/>
                          <a:ea typeface="+mn-ea"/>
                          <a:cs typeface="+mn-cs"/>
                        </a:rPr>
                        <a:t>N/A</a:t>
                      </a:r>
                      <a:endParaRPr lang="en-US" dirty="0">
                        <a:solidFill>
                          <a:srgbClr val="FF0000"/>
                        </a:solidFill>
                      </a:endParaRPr>
                    </a:p>
                  </a:txBody>
                  <a:tcPr anchor="ctr">
                    <a:solidFill>
                      <a:schemeClr val="accent5">
                        <a:lumMod val="90000"/>
                      </a:schemeClr>
                    </a:solidFill>
                  </a:tcPr>
                </a:tc>
                <a:tc>
                  <a:txBody>
                    <a:bodyPr/>
                    <a:lstStyle/>
                    <a:p>
                      <a:endParaRPr lang="en-US" dirty="0">
                        <a:solidFill>
                          <a:srgbClr val="FF0000"/>
                        </a:solidFill>
                      </a:endParaRPr>
                    </a:p>
                  </a:txBody>
                  <a:tcPr>
                    <a:solidFill>
                      <a:schemeClr val="accent5">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rgbClr val="0070C0"/>
                          </a:solidFill>
                          <a:effectLst/>
                          <a:uLnTx/>
                          <a:uFillTx/>
                          <a:latin typeface="+mn-lt"/>
                          <a:ea typeface="+mn-ea"/>
                          <a:cs typeface="+mn-cs"/>
                        </a:rPr>
                        <a:t>MPAS Incomplete</a:t>
                      </a:r>
                      <a:endParaRPr kumimoji="0" lang="en-US" sz="1400" b="0" i="0" u="none" strike="noStrike" kern="1200" cap="none" spc="0" normalizeH="0" baseline="0" noProof="0" dirty="0" smtClean="0">
                        <a:ln cmpd="sng">
                          <a:solidFill>
                            <a:srgbClr val="000000"/>
                          </a:solidFill>
                        </a:ln>
                        <a:solidFill>
                          <a:srgbClr val="FF0000"/>
                        </a:solidFill>
                        <a:effectLst/>
                        <a:uLnTx/>
                        <a:uFillTx/>
                        <a:latin typeface="+mn-lt"/>
                        <a:ea typeface="+mn-ea"/>
                        <a:cs typeface="+mn-cs"/>
                      </a:endParaRPr>
                    </a:p>
                  </a:txBody>
                  <a:tcPr anchor="ctr">
                    <a:solidFill>
                      <a:schemeClr val="accent5">
                        <a:lumMod val="90000"/>
                      </a:schemeClr>
                    </a:solidFill>
                  </a:tcPr>
                </a:tc>
              </a:tr>
            </a:tbl>
          </a:graphicData>
        </a:graphic>
      </p:graphicFrame>
      <p:sp>
        <p:nvSpPr>
          <p:cNvPr id="5" name="TextBox 4"/>
          <p:cNvSpPr txBox="1"/>
          <p:nvPr/>
        </p:nvSpPr>
        <p:spPr>
          <a:xfrm>
            <a:off x="1981200" y="6172200"/>
            <a:ext cx="5791200" cy="646331"/>
          </a:xfrm>
          <a:prstGeom prst="rect">
            <a:avLst/>
          </a:prstGeom>
          <a:noFill/>
          <a:ln w="9525">
            <a:solidFill>
              <a:schemeClr val="tx1"/>
            </a:solidFill>
          </a:ln>
        </p:spPr>
        <p:txBody>
          <a:bodyPr wrap="square" rtlCol="0">
            <a:spAutoFit/>
          </a:bodyPr>
          <a:lstStyle/>
          <a:p>
            <a:pPr defTabSz="457200"/>
            <a:r>
              <a:rPr lang="en-US" sz="1200" dirty="0" smtClean="0">
                <a:solidFill>
                  <a:prstClr val="black"/>
                </a:solidFill>
                <a:latin typeface="Calibri"/>
              </a:rPr>
              <a:t>       Technical Readiness:                             (Extensive Development Required)</a:t>
            </a:r>
          </a:p>
          <a:p>
            <a:pPr defTabSz="457200"/>
            <a:r>
              <a:rPr lang="en-US" sz="1200" dirty="0" smtClean="0">
                <a:solidFill>
                  <a:prstClr val="black"/>
                </a:solidFill>
                <a:latin typeface="Calibri"/>
              </a:rPr>
              <a:t>                                                                        (Modest Level of Development Required)</a:t>
            </a:r>
          </a:p>
          <a:p>
            <a:pPr defTabSz="457200"/>
            <a:r>
              <a:rPr lang="en-US" sz="1200" dirty="0" smtClean="0">
                <a:solidFill>
                  <a:prstClr val="black"/>
                </a:solidFill>
                <a:latin typeface="Calibri"/>
              </a:rPr>
              <a:t>                                                                        (Little Additional Development Required)</a:t>
            </a:r>
            <a:endParaRPr lang="en-US" sz="1200" dirty="0">
              <a:solidFill>
                <a:prstClr val="black"/>
              </a:solidFill>
              <a:latin typeface="Calibri"/>
            </a:endParaRPr>
          </a:p>
        </p:txBody>
      </p:sp>
      <p:pic>
        <p:nvPicPr>
          <p:cNvPr id="7" name="Picture 6"/>
          <p:cNvPicPr>
            <a:picLocks noChangeAspect="1"/>
          </p:cNvPicPr>
          <p:nvPr/>
        </p:nvPicPr>
        <p:blipFill>
          <a:blip r:embed="rId3"/>
          <a:stretch>
            <a:fillRect/>
          </a:stretch>
        </p:blipFill>
        <p:spPr>
          <a:xfrm>
            <a:off x="4114800" y="6553200"/>
            <a:ext cx="274320" cy="274320"/>
          </a:xfrm>
          <a:prstGeom prst="rect">
            <a:avLst/>
          </a:prstGeom>
        </p:spPr>
      </p:pic>
      <p:pic>
        <p:nvPicPr>
          <p:cNvPr id="9" name="Picture 8"/>
          <p:cNvPicPr>
            <a:picLocks noChangeAspect="1"/>
          </p:cNvPicPr>
          <p:nvPr/>
        </p:nvPicPr>
        <p:blipFill>
          <a:blip r:embed="rId4"/>
          <a:stretch>
            <a:fillRect/>
          </a:stretch>
        </p:blipFill>
        <p:spPr>
          <a:xfrm>
            <a:off x="4114800" y="6355080"/>
            <a:ext cx="274320" cy="274320"/>
          </a:xfrm>
          <a:prstGeom prst="rect">
            <a:avLst/>
          </a:prstGeom>
        </p:spPr>
      </p:pic>
      <p:pic>
        <p:nvPicPr>
          <p:cNvPr id="40" name="Picture 39"/>
          <p:cNvPicPr>
            <a:picLocks noChangeAspect="1"/>
          </p:cNvPicPr>
          <p:nvPr/>
        </p:nvPicPr>
        <p:blipFill>
          <a:blip r:embed="rId5"/>
          <a:stretch>
            <a:fillRect/>
          </a:stretch>
        </p:blipFill>
        <p:spPr>
          <a:xfrm>
            <a:off x="4114800" y="6172200"/>
            <a:ext cx="274320" cy="274320"/>
          </a:xfrm>
          <a:prstGeom prst="rect">
            <a:avLst/>
          </a:prstGeom>
        </p:spPr>
      </p:pic>
      <p:pic>
        <p:nvPicPr>
          <p:cNvPr id="10" name="Picture 9"/>
          <p:cNvPicPr>
            <a:picLocks noChangeAspect="1"/>
          </p:cNvPicPr>
          <p:nvPr/>
        </p:nvPicPr>
        <p:blipFill>
          <a:blip r:embed="rId3"/>
          <a:stretch>
            <a:fillRect/>
          </a:stretch>
        </p:blipFill>
        <p:spPr>
          <a:xfrm>
            <a:off x="6278880" y="4526280"/>
            <a:ext cx="274320" cy="274320"/>
          </a:xfrm>
          <a:prstGeom prst="rect">
            <a:avLst/>
          </a:prstGeom>
        </p:spPr>
      </p:pic>
      <p:pic>
        <p:nvPicPr>
          <p:cNvPr id="16" name="Picture 15"/>
          <p:cNvPicPr>
            <a:picLocks noChangeAspect="1"/>
          </p:cNvPicPr>
          <p:nvPr/>
        </p:nvPicPr>
        <p:blipFill>
          <a:blip r:embed="rId3"/>
          <a:stretch>
            <a:fillRect/>
          </a:stretch>
        </p:blipFill>
        <p:spPr>
          <a:xfrm>
            <a:off x="6278561" y="2087880"/>
            <a:ext cx="274320" cy="274320"/>
          </a:xfrm>
          <a:prstGeom prst="rect">
            <a:avLst/>
          </a:prstGeom>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8562" y="3687763"/>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8561" y="4068763"/>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0152" y="4068763"/>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8563" y="1752600"/>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6400" y="2081212"/>
            <a:ext cx="274637"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8563" y="5668963"/>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0526" y="5334000"/>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8561" y="5334000"/>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92763" y="3306763"/>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30963" y="3306763"/>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7350" y="3687763"/>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a:picLocks noChangeAspect="1"/>
          </p:cNvPicPr>
          <p:nvPr/>
        </p:nvPicPr>
        <p:blipFill>
          <a:blip r:embed="rId5"/>
          <a:stretch>
            <a:fillRect/>
          </a:stretch>
        </p:blipFill>
        <p:spPr>
          <a:xfrm>
            <a:off x="5486400" y="1752600"/>
            <a:ext cx="274320" cy="274320"/>
          </a:xfrm>
          <a:prstGeom prst="rect">
            <a:avLst/>
          </a:prstGeom>
        </p:spPr>
      </p:pic>
      <p:pic>
        <p:nvPicPr>
          <p:cNvPr id="28" name="Picture 27"/>
          <p:cNvPicPr>
            <a:picLocks noChangeAspect="1"/>
          </p:cNvPicPr>
          <p:nvPr/>
        </p:nvPicPr>
        <p:blipFill>
          <a:blip r:embed="rId3"/>
          <a:stretch>
            <a:fillRect/>
          </a:stretch>
        </p:blipFill>
        <p:spPr>
          <a:xfrm>
            <a:off x="5470843" y="4526280"/>
            <a:ext cx="274320" cy="274320"/>
          </a:xfrm>
          <a:prstGeom prst="rect">
            <a:avLst/>
          </a:prstGeom>
        </p:spPr>
      </p:pic>
      <p:pic>
        <p:nvPicPr>
          <p:cNvPr id="29"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3446" y="2925763"/>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77427" y="2925763"/>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3445" y="2468563"/>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306763"/>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306763"/>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6400" y="2462212"/>
            <a:ext cx="274637"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8244" y="4953000"/>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4953000"/>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8806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5591" y="0"/>
            <a:ext cx="8162609" cy="1405055"/>
          </a:xfrm>
        </p:spPr>
        <p:txBody>
          <a:bodyPr>
            <a:normAutofit/>
          </a:bodyPr>
          <a:lstStyle/>
          <a:p>
            <a:r>
              <a:rPr lang="en-US" sz="3400" b="1" dirty="0" smtClean="0"/>
              <a:t>NGGPS Phase 2 Testing</a:t>
            </a:r>
            <a:br>
              <a:rPr lang="en-US" sz="3400" b="1" dirty="0" smtClean="0"/>
            </a:br>
            <a:r>
              <a:rPr lang="en-US" sz="3400" b="1" dirty="0" err="1" smtClean="0"/>
              <a:t>Dycore</a:t>
            </a:r>
            <a:r>
              <a:rPr lang="en-US" sz="3400" b="1" dirty="0" smtClean="0"/>
              <a:t> Cost Assessment </a:t>
            </a:r>
            <a:endParaRPr lang="en-US" sz="3400" b="1" i="1" dirty="0"/>
          </a:p>
        </p:txBody>
      </p:sp>
      <p:graphicFrame>
        <p:nvGraphicFramePr>
          <p:cNvPr id="4" name="Table 3"/>
          <p:cNvGraphicFramePr>
            <a:graphicFrameLocks noGrp="1"/>
          </p:cNvGraphicFramePr>
          <p:nvPr>
            <p:extLst>
              <p:ext uri="{D42A27DB-BD31-4B8C-83A1-F6EECF244321}">
                <p14:modId xmlns:p14="http://schemas.microsoft.com/office/powerpoint/2010/main" val="2320495833"/>
              </p:ext>
            </p:extLst>
          </p:nvPr>
        </p:nvGraphicFramePr>
        <p:xfrm>
          <a:off x="228600" y="1508761"/>
          <a:ext cx="8763000" cy="3337560"/>
        </p:xfrm>
        <a:graphic>
          <a:graphicData uri="http://schemas.openxmlformats.org/drawingml/2006/table">
            <a:tbl>
              <a:tblPr firstRow="1" bandRow="1">
                <a:tableStyleId>{5C22544A-7EE6-4342-B048-85BDC9FD1C3A}</a:tableStyleId>
              </a:tblPr>
              <a:tblGrid>
                <a:gridCol w="5476875"/>
                <a:gridCol w="876300"/>
                <a:gridCol w="876300"/>
                <a:gridCol w="1533525"/>
              </a:tblGrid>
              <a:tr h="370840">
                <a:tc>
                  <a:txBody>
                    <a:bodyPr/>
                    <a:lstStyle/>
                    <a:p>
                      <a:endParaRPr lang="en-US" dirty="0"/>
                    </a:p>
                  </a:txBody>
                  <a:tcPr>
                    <a:solidFill>
                      <a:srgbClr val="0070C0"/>
                    </a:solidFill>
                  </a:tcPr>
                </a:tc>
                <a:tc>
                  <a:txBody>
                    <a:bodyPr/>
                    <a:lstStyle/>
                    <a:p>
                      <a:r>
                        <a:rPr lang="en-US" sz="1400" dirty="0" smtClean="0"/>
                        <a:t> MPAS</a:t>
                      </a:r>
                      <a:endParaRPr lang="en-US" sz="1400" dirty="0"/>
                    </a:p>
                  </a:txBody>
                  <a:tcPr>
                    <a:solidFill>
                      <a:srgbClr val="0070C0"/>
                    </a:solidFill>
                  </a:tcPr>
                </a:tc>
                <a:tc>
                  <a:txBody>
                    <a:bodyPr/>
                    <a:lstStyle/>
                    <a:p>
                      <a:r>
                        <a:rPr lang="en-US" sz="1400" dirty="0" smtClean="0"/>
                        <a:t>   FV3</a:t>
                      </a:r>
                      <a:endParaRPr lang="en-US" sz="1400" dirty="0"/>
                    </a:p>
                  </a:txBody>
                  <a:tcPr>
                    <a:solidFill>
                      <a:srgbClr val="0070C0"/>
                    </a:solidFill>
                  </a:tcPr>
                </a:tc>
                <a:tc>
                  <a:txBody>
                    <a:bodyPr/>
                    <a:lstStyle/>
                    <a:p>
                      <a:r>
                        <a:rPr lang="en-US" sz="1400" dirty="0" smtClean="0"/>
                        <a:t>Comments</a:t>
                      </a:r>
                      <a:endParaRPr lang="en-US" sz="1400" dirty="0"/>
                    </a:p>
                  </a:txBody>
                  <a:tcPr>
                    <a:solidFill>
                      <a:srgbClr val="0070C0"/>
                    </a:solidFill>
                  </a:tcPr>
                </a:tc>
              </a:tr>
              <a:tr h="370840">
                <a:tc>
                  <a:txBody>
                    <a:bodyPr/>
                    <a:lstStyle/>
                    <a:p>
                      <a:r>
                        <a:rPr lang="en-US" sz="1400" b="1" dirty="0" smtClean="0">
                          <a:solidFill>
                            <a:schemeClr val="bg1"/>
                          </a:solidFill>
                        </a:rPr>
                        <a:t>Initial Implementation Into Global Forecast System  </a:t>
                      </a:r>
                      <a:endParaRPr lang="en-US" sz="1400" b="1" dirty="0">
                        <a:solidFill>
                          <a:schemeClr val="bg1"/>
                        </a:solidFill>
                      </a:endParaRPr>
                    </a:p>
                  </a:txBody>
                  <a:tcPr>
                    <a:solidFill>
                      <a:srgbClr val="0070C0"/>
                    </a:solidFill>
                  </a:tcPr>
                </a:tc>
                <a:tc>
                  <a:txBody>
                    <a:bodyPr/>
                    <a:lstStyle/>
                    <a:p>
                      <a:r>
                        <a:rPr kumimoji="0" lang="en-US" sz="1800" b="1" i="0" u="none" strike="noStrike" kern="1200" cap="none" spc="0" normalizeH="0" baseline="0" noProof="0" dirty="0" smtClean="0">
                          <a:ln>
                            <a:noFill/>
                          </a:ln>
                          <a:solidFill>
                            <a:srgbClr val="FF3300"/>
                          </a:solidFill>
                          <a:effectLst>
                            <a:outerShdw blurRad="38100" dist="38100" dir="2700000" algn="tl">
                              <a:srgbClr val="000000">
                                <a:alpha val="43137"/>
                              </a:srgbClr>
                            </a:outerShdw>
                          </a:effectLst>
                          <a:uLnTx/>
                          <a:uFillTx/>
                          <a:latin typeface="Calibri"/>
                          <a:ea typeface="+mn-ea"/>
                          <a:cs typeface="+mn-cs"/>
                        </a:rPr>
                        <a:t>     $</a:t>
                      </a:r>
                      <a:endParaRPr lang="en-US" dirty="0">
                        <a:solidFill>
                          <a:srgbClr val="008000"/>
                        </a:solidFill>
                      </a:endParaRPr>
                    </a:p>
                  </a:txBody>
                  <a:tcPr>
                    <a:solidFill>
                      <a:schemeClr val="accent5">
                        <a:lumMod val="90000"/>
                      </a:schemeClr>
                    </a:solidFill>
                  </a:tcPr>
                </a:tc>
                <a:tc>
                  <a:txBody>
                    <a:bodyPr/>
                    <a:lstStyle/>
                    <a:p>
                      <a:pPr algn="l"/>
                      <a:r>
                        <a:rPr kumimoji="0" lang="en-US" sz="1800" b="1" i="0" u="none" strike="noStrike" kern="1200" cap="none" spc="0" normalizeH="0" baseline="0" noProof="0" dirty="0" smtClean="0">
                          <a:ln>
                            <a:noFill/>
                          </a:ln>
                          <a:solidFill>
                            <a:srgbClr val="00B050"/>
                          </a:solidFill>
                          <a:effectLst>
                            <a:outerShdw blurRad="38100" dist="38100" dir="2700000" algn="tl">
                              <a:srgbClr val="000000">
                                <a:alpha val="43137"/>
                              </a:srgbClr>
                            </a:outerShdw>
                          </a:effectLst>
                          <a:uLnTx/>
                          <a:uFillTx/>
                          <a:latin typeface="Calibri"/>
                          <a:ea typeface="+mn-ea"/>
                          <a:cs typeface="+mn-cs"/>
                        </a:rPr>
                        <a:t>    $</a:t>
                      </a:r>
                      <a:endParaRPr lang="en-US" dirty="0">
                        <a:solidFill>
                          <a:srgbClr val="008000"/>
                        </a:solidFill>
                      </a:endParaRPr>
                    </a:p>
                  </a:txBody>
                  <a:tcPr>
                    <a:solidFill>
                      <a:schemeClr val="accent5">
                        <a:lumMod val="90000"/>
                      </a:schemeClr>
                    </a:solidFill>
                  </a:tcPr>
                </a:tc>
                <a:tc>
                  <a:txBody>
                    <a:bodyPr/>
                    <a:lstStyle/>
                    <a:p>
                      <a:endParaRPr lang="en-US" dirty="0">
                        <a:solidFill>
                          <a:srgbClr val="008000"/>
                        </a:solidFill>
                      </a:endParaRPr>
                    </a:p>
                  </a:txBody>
                  <a:tcPr>
                    <a:solidFill>
                      <a:schemeClr val="accent5">
                        <a:lumMod val="90000"/>
                      </a:schemeClr>
                    </a:solidFill>
                  </a:tcPr>
                </a:tc>
              </a:tr>
              <a:tr h="370840">
                <a:tc>
                  <a:txBody>
                    <a:bodyPr/>
                    <a:lstStyle/>
                    <a:p>
                      <a:r>
                        <a:rPr lang="en-US" sz="1400" b="1" dirty="0" smtClean="0">
                          <a:solidFill>
                            <a:schemeClr val="bg1"/>
                          </a:solidFill>
                        </a:rPr>
                        <a:t>     - Personnel</a:t>
                      </a:r>
                      <a:endParaRPr lang="en-US" sz="1400" dirty="0">
                        <a:solidFill>
                          <a:srgbClr val="008000"/>
                        </a:solidFill>
                      </a:endParaRPr>
                    </a:p>
                  </a:txBody>
                  <a:tcPr>
                    <a:solidFill>
                      <a:srgbClr val="0070C0"/>
                    </a:solidFill>
                  </a:tcPr>
                </a:tc>
                <a:tc>
                  <a:txBody>
                    <a:bodyPr/>
                    <a:lstStyle/>
                    <a:p>
                      <a:r>
                        <a:rPr kumimoji="0" lang="en-US" sz="18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    </a:t>
                      </a:r>
                      <a:r>
                        <a:rPr kumimoji="0" lang="en-US" sz="1800" b="1" i="0" u="none" strike="noStrike" kern="1200" cap="none" spc="0" normalizeH="0" baseline="0" noProof="0" dirty="0" smtClean="0">
                          <a:ln>
                            <a:noFill/>
                          </a:ln>
                          <a:solidFill>
                            <a:srgbClr val="FF3300"/>
                          </a:solidFill>
                          <a:effectLst>
                            <a:outerShdw blurRad="38100" dist="38100" dir="2700000" algn="tl">
                              <a:srgbClr val="000000">
                                <a:alpha val="43137"/>
                              </a:srgbClr>
                            </a:outerShdw>
                          </a:effectLst>
                          <a:uLnTx/>
                          <a:uFillTx/>
                          <a:latin typeface="Calibri"/>
                          <a:ea typeface="+mn-ea"/>
                          <a:cs typeface="+mn-cs"/>
                        </a:rPr>
                        <a:t>$</a:t>
                      </a:r>
                      <a:r>
                        <a:rPr kumimoji="0" lang="en-US" sz="18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 </a:t>
                      </a:r>
                      <a:endParaRPr lang="en-US" dirty="0">
                        <a:solidFill>
                          <a:srgbClr val="008000"/>
                        </a:solidFill>
                      </a:endParaRPr>
                    </a:p>
                  </a:txBody>
                  <a:tcPr>
                    <a:solidFill>
                      <a:schemeClr val="accent1"/>
                    </a:solidFill>
                  </a:tcPr>
                </a:tc>
                <a:tc>
                  <a:txBody>
                    <a:bodyPr/>
                    <a:lstStyle/>
                    <a:p>
                      <a:pPr algn="l"/>
                      <a:r>
                        <a:rPr kumimoji="0" lang="en-US" sz="18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   </a:t>
                      </a:r>
                      <a:r>
                        <a:rPr kumimoji="0" lang="en-US" sz="1800" b="1" i="0" u="none" strike="noStrike" kern="1200" cap="none" spc="0" normalizeH="0" baseline="0" noProof="0" dirty="0" smtClean="0">
                          <a:ln>
                            <a:noFill/>
                          </a:ln>
                          <a:solidFill>
                            <a:srgbClr val="00B050"/>
                          </a:solidFill>
                          <a:effectLst>
                            <a:outerShdw blurRad="38100" dist="38100" dir="2700000" algn="tl">
                              <a:srgbClr val="000000">
                                <a:alpha val="43137"/>
                              </a:srgbClr>
                            </a:outerShdw>
                          </a:effectLst>
                          <a:uLnTx/>
                          <a:uFillTx/>
                          <a:latin typeface="Calibri"/>
                          <a:ea typeface="+mn-ea"/>
                          <a:cs typeface="+mn-cs"/>
                        </a:rPr>
                        <a:t>$</a:t>
                      </a:r>
                      <a:endParaRPr lang="en-US" dirty="0">
                        <a:solidFill>
                          <a:srgbClr val="008000"/>
                        </a:solidFill>
                      </a:endParaRPr>
                    </a:p>
                  </a:txBody>
                  <a:tcPr>
                    <a:solidFill>
                      <a:schemeClr val="accent1"/>
                    </a:solidFill>
                  </a:tcPr>
                </a:tc>
                <a:tc>
                  <a:txBody>
                    <a:bodyPr/>
                    <a:lstStyle/>
                    <a:p>
                      <a:endParaRPr lang="en-US" dirty="0">
                        <a:solidFill>
                          <a:srgbClr val="008000"/>
                        </a:solidFill>
                      </a:endParaRPr>
                    </a:p>
                  </a:txBody>
                  <a:tcPr>
                    <a:solidFill>
                      <a:schemeClr val="accent1"/>
                    </a:solidFill>
                  </a:tcPr>
                </a:tc>
              </a:tr>
              <a:tr h="370840">
                <a:tc>
                  <a:txBody>
                    <a:bodyPr/>
                    <a:lstStyle/>
                    <a:p>
                      <a:r>
                        <a:rPr lang="en-US" sz="1400" b="1" dirty="0" smtClean="0">
                          <a:solidFill>
                            <a:schemeClr val="bg1"/>
                          </a:solidFill>
                        </a:rPr>
                        <a:t>     - HPC</a:t>
                      </a:r>
                      <a:endParaRPr lang="en-US" sz="1400" dirty="0">
                        <a:solidFill>
                          <a:srgbClr val="FFFF00"/>
                        </a:solidFill>
                      </a:endParaRPr>
                    </a:p>
                  </a:txBody>
                  <a:tcPr>
                    <a:solidFill>
                      <a:srgbClr val="0070C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FF00"/>
                          </a:solidFill>
                          <a:effectLst>
                            <a:outerShdw blurRad="38100" dist="38100" dir="2700000" algn="tl">
                              <a:srgbClr val="000000">
                                <a:alpha val="43137"/>
                              </a:srgbClr>
                            </a:outerShdw>
                          </a:effectLst>
                        </a:rPr>
                        <a:t>    </a:t>
                      </a:r>
                      <a:r>
                        <a:rPr kumimoji="0" lang="en-US" sz="1800" b="1"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Calibri"/>
                          <a:ea typeface="+mn-ea"/>
                          <a:cs typeface="+mn-cs"/>
                        </a:rPr>
                        <a:t>$</a:t>
                      </a:r>
                    </a:p>
                  </a:txBody>
                  <a:tcPr>
                    <a:solidFill>
                      <a:schemeClr val="accent1"/>
                    </a:solidFill>
                  </a:tcPr>
                </a:tc>
                <a:tc>
                  <a:txBody>
                    <a:bodyPr/>
                    <a:lstStyle/>
                    <a:p>
                      <a:pPr algn="l"/>
                      <a:r>
                        <a:rPr kumimoji="0" lang="en-US" sz="1800" b="1" i="0" u="none" strike="noStrike" kern="1200" cap="none" spc="0" normalizeH="0" baseline="0" noProof="0" dirty="0" smtClean="0">
                          <a:ln>
                            <a:noFill/>
                          </a:ln>
                          <a:solidFill>
                            <a:srgbClr val="00B050"/>
                          </a:solidFill>
                          <a:effectLst>
                            <a:outerShdw blurRad="38100" dist="38100" dir="2700000" algn="tl">
                              <a:srgbClr val="000000">
                                <a:alpha val="43137"/>
                              </a:srgbClr>
                            </a:outerShdw>
                          </a:effectLst>
                          <a:uLnTx/>
                          <a:uFillTx/>
                          <a:latin typeface="Calibri"/>
                          <a:ea typeface="+mn-ea"/>
                          <a:cs typeface="+mn-cs"/>
                        </a:rPr>
                        <a:t>    $</a:t>
                      </a:r>
                      <a:endParaRPr lang="en-US" dirty="0">
                        <a:solidFill>
                          <a:srgbClr val="FFFF00"/>
                        </a:solidFill>
                        <a:effectLst>
                          <a:outerShdw blurRad="38100" dist="38100" dir="2700000" algn="tl">
                            <a:srgbClr val="000000">
                              <a:alpha val="43137"/>
                            </a:srgbClr>
                          </a:outerShdw>
                        </a:effectLst>
                      </a:endParaRPr>
                    </a:p>
                  </a:txBody>
                  <a:tcPr>
                    <a:solidFill>
                      <a:schemeClr val="accent1"/>
                    </a:solidFill>
                  </a:tcPr>
                </a:tc>
                <a:tc>
                  <a:txBody>
                    <a:bodyPr/>
                    <a:lstStyle/>
                    <a:p>
                      <a:r>
                        <a:rPr kumimoji="0" lang="en-US" sz="1400" b="1" i="0" u="none" strike="noStrike" kern="1200" cap="none" spc="0" normalizeH="0" baseline="0" noProof="0" dirty="0" smtClean="0">
                          <a:ln cmpd="sng">
                            <a:solidFill>
                              <a:srgbClr val="000000"/>
                            </a:solidFill>
                          </a:ln>
                          <a:solidFill>
                            <a:srgbClr val="FFFFFF"/>
                          </a:solidFill>
                          <a:effectLst/>
                          <a:uLnTx/>
                          <a:uFillTx/>
                          <a:latin typeface="+mn-lt"/>
                          <a:ea typeface="+mn-ea"/>
                          <a:cs typeface="+mn-cs"/>
                        </a:rPr>
                        <a:t> </a:t>
                      </a:r>
                      <a:endParaRPr lang="en-US" dirty="0">
                        <a:solidFill>
                          <a:srgbClr val="008000"/>
                        </a:solidFill>
                      </a:endParaRPr>
                    </a:p>
                  </a:txBody>
                  <a:tcPr>
                    <a:solidFill>
                      <a:schemeClr val="accent1"/>
                    </a:solidFill>
                  </a:tcPr>
                </a:tc>
              </a:tr>
              <a:tr h="370840">
                <a:tc>
                  <a:txBody>
                    <a:bodyPr/>
                    <a:lstStyle/>
                    <a:p>
                      <a:r>
                        <a:rPr lang="en-US" sz="1400" b="1" dirty="0" smtClean="0">
                          <a:solidFill>
                            <a:schemeClr val="bg1"/>
                          </a:solidFill>
                        </a:rPr>
                        <a:t>Implementation into CFS/GEFS</a:t>
                      </a:r>
                      <a:endParaRPr lang="en-US" sz="1400" dirty="0">
                        <a:solidFill>
                          <a:srgbClr val="FFFF00"/>
                        </a:solidFill>
                      </a:endParaRPr>
                    </a:p>
                  </a:txBody>
                  <a:tcPr>
                    <a:solidFill>
                      <a:srgbClr val="0070C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B050"/>
                          </a:solidFill>
                          <a:effectLst>
                            <a:outerShdw blurRad="38100" dist="38100" dir="2700000" algn="tl">
                              <a:srgbClr val="000000">
                                <a:alpha val="43137"/>
                              </a:srgbClr>
                            </a:outerShdw>
                          </a:effectLst>
                          <a:uLnTx/>
                          <a:uFillTx/>
                          <a:latin typeface="Calibri"/>
                          <a:ea typeface="+mn-ea"/>
                          <a:cs typeface="+mn-cs"/>
                        </a:rPr>
                        <a:t>     </a:t>
                      </a:r>
                      <a:r>
                        <a:rPr kumimoji="0" lang="en-US" sz="1800" b="1"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Calibri"/>
                          <a:ea typeface="+mn-ea"/>
                          <a:cs typeface="+mn-cs"/>
                        </a:rPr>
                        <a:t>$</a:t>
                      </a:r>
                      <a:endParaRPr lang="en-US" dirty="0" smtClean="0">
                        <a:solidFill>
                          <a:srgbClr val="FFC000"/>
                        </a:solidFill>
                        <a:effectLst>
                          <a:outerShdw blurRad="38100" dist="38100" dir="2700000" algn="tl">
                            <a:srgbClr val="000000">
                              <a:alpha val="43137"/>
                            </a:srgbClr>
                          </a:outerShdw>
                        </a:effectLst>
                      </a:endParaRPr>
                    </a:p>
                  </a:txBody>
                  <a:tcPr>
                    <a:solidFill>
                      <a:schemeClr val="accent1"/>
                    </a:solidFill>
                  </a:tcPr>
                </a:tc>
                <a:tc>
                  <a:txBody>
                    <a:bodyPr/>
                    <a:lstStyle/>
                    <a:p>
                      <a:pPr algn="l"/>
                      <a:r>
                        <a:rPr kumimoji="0" lang="en-US" sz="1800" b="1" i="0" u="none" strike="noStrike" kern="1200" cap="none" spc="0" normalizeH="0" baseline="0" noProof="0" dirty="0" smtClean="0">
                          <a:ln>
                            <a:noFill/>
                          </a:ln>
                          <a:solidFill>
                            <a:srgbClr val="00B050"/>
                          </a:solidFill>
                          <a:effectLst>
                            <a:outerShdw blurRad="38100" dist="38100" dir="2700000" algn="tl">
                              <a:srgbClr val="000000">
                                <a:alpha val="43137"/>
                              </a:srgbClr>
                            </a:outerShdw>
                          </a:effectLst>
                          <a:uLnTx/>
                          <a:uFillTx/>
                          <a:latin typeface="Calibri"/>
                          <a:ea typeface="+mn-ea"/>
                          <a:cs typeface="+mn-cs"/>
                        </a:rPr>
                        <a:t>    $</a:t>
                      </a:r>
                      <a:endParaRPr lang="en-US" dirty="0">
                        <a:solidFill>
                          <a:srgbClr val="FF0000"/>
                        </a:solidFill>
                        <a:effectLst>
                          <a:outerShdw blurRad="38100" dist="38100" dir="2700000" algn="tl">
                            <a:srgbClr val="000000">
                              <a:alpha val="43137"/>
                            </a:srgbClr>
                          </a:outerShdw>
                        </a:effectLst>
                      </a:endParaRPr>
                    </a:p>
                  </a:txBody>
                  <a:tcPr>
                    <a:solidFill>
                      <a:schemeClr val="accent1"/>
                    </a:solidFill>
                  </a:tcPr>
                </a:tc>
                <a:tc>
                  <a:txBody>
                    <a:bodyPr/>
                    <a:lstStyle/>
                    <a:p>
                      <a:endParaRPr lang="en-US" dirty="0">
                        <a:solidFill>
                          <a:srgbClr val="FFFF00"/>
                        </a:solidFill>
                      </a:endParaRPr>
                    </a:p>
                  </a:txBody>
                  <a:tcPr>
                    <a:solidFill>
                      <a:schemeClr val="accent1"/>
                    </a:solidFill>
                  </a:tcPr>
                </a:tc>
              </a:tr>
              <a:tr h="370840">
                <a:tc>
                  <a:txBody>
                    <a:bodyPr/>
                    <a:lstStyle/>
                    <a:p>
                      <a:r>
                        <a:rPr lang="en-US" sz="1400" b="1" dirty="0" smtClean="0">
                          <a:solidFill>
                            <a:schemeClr val="bg1"/>
                          </a:solidFill>
                        </a:rPr>
                        <a:t>     - Personnel</a:t>
                      </a:r>
                      <a:endParaRPr lang="en-US" sz="1400" dirty="0">
                        <a:solidFill>
                          <a:srgbClr val="FF0000"/>
                        </a:solidFill>
                      </a:endParaRPr>
                    </a:p>
                  </a:txBody>
                  <a:tcPr>
                    <a:solidFill>
                      <a:srgbClr val="0070C0"/>
                    </a:solidFill>
                  </a:tcPr>
                </a:tc>
                <a:tc>
                  <a:txBody>
                    <a:bodyPr/>
                    <a:lstStyle/>
                    <a:p>
                      <a:r>
                        <a:rPr kumimoji="0" lang="en-US" sz="1800" b="1" i="0" u="none" strike="noStrike" kern="1200" cap="none" spc="0" normalizeH="0" baseline="0" noProof="0" dirty="0" smtClean="0">
                          <a:ln>
                            <a:noFill/>
                          </a:ln>
                          <a:solidFill>
                            <a:srgbClr val="00B050"/>
                          </a:solidFill>
                          <a:effectLst>
                            <a:outerShdw blurRad="38100" dist="38100" dir="2700000" algn="tl">
                              <a:srgbClr val="000000">
                                <a:alpha val="43137"/>
                              </a:srgbClr>
                            </a:outerShdw>
                          </a:effectLst>
                          <a:uLnTx/>
                          <a:uFillTx/>
                          <a:latin typeface="Calibri"/>
                          <a:ea typeface="+mn-ea"/>
                          <a:cs typeface="+mn-cs"/>
                        </a:rPr>
                        <a:t>     </a:t>
                      </a:r>
                      <a:r>
                        <a:rPr kumimoji="0" lang="en-US" sz="1800" b="1"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Calibri"/>
                          <a:ea typeface="+mn-ea"/>
                          <a:cs typeface="+mn-cs"/>
                        </a:rPr>
                        <a:t>$</a:t>
                      </a:r>
                      <a:endParaRPr lang="en-US" dirty="0">
                        <a:solidFill>
                          <a:srgbClr val="FFC000"/>
                        </a:solidFill>
                        <a:effectLst>
                          <a:outerShdw blurRad="38100" dist="38100" dir="2700000" algn="tl">
                            <a:srgbClr val="000000">
                              <a:alpha val="43137"/>
                            </a:srgbClr>
                          </a:outerShdw>
                        </a:effectLst>
                      </a:endParaRPr>
                    </a:p>
                  </a:txBody>
                  <a:tcPr>
                    <a:solidFill>
                      <a:schemeClr val="accent1"/>
                    </a:solidFill>
                  </a:tcPr>
                </a:tc>
                <a:tc>
                  <a:txBody>
                    <a:bodyPr/>
                    <a:lstStyle/>
                    <a:p>
                      <a:pPr algn="l"/>
                      <a:r>
                        <a:rPr kumimoji="0" lang="en-US" sz="1800" b="1"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Calibri"/>
                          <a:ea typeface="+mn-ea"/>
                          <a:cs typeface="+mn-cs"/>
                        </a:rPr>
                        <a:t>    </a:t>
                      </a:r>
                      <a:r>
                        <a:rPr kumimoji="0" lang="en-US" sz="1800" b="1" i="0" u="none" strike="noStrike" kern="1200" cap="none" spc="0" normalizeH="0" baseline="0" noProof="0" dirty="0" smtClean="0">
                          <a:ln>
                            <a:noFill/>
                          </a:ln>
                          <a:solidFill>
                            <a:srgbClr val="00B050"/>
                          </a:solidFill>
                          <a:effectLst>
                            <a:outerShdw blurRad="38100" dist="38100" dir="2700000" algn="tl">
                              <a:srgbClr val="000000">
                                <a:alpha val="43137"/>
                              </a:srgbClr>
                            </a:outerShdw>
                          </a:effectLst>
                          <a:uLnTx/>
                          <a:uFillTx/>
                          <a:latin typeface="Calibri"/>
                          <a:ea typeface="+mn-ea"/>
                          <a:cs typeface="+mn-cs"/>
                        </a:rPr>
                        <a:t>$</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008000"/>
                        </a:solidFill>
                        <a:effectLst/>
                        <a:uLnTx/>
                        <a:uFillTx/>
                        <a:latin typeface="+mn-lt"/>
                        <a:ea typeface="+mn-ea"/>
                        <a:cs typeface="+mn-cs"/>
                      </a:endParaRPr>
                    </a:p>
                  </a:txBody>
                  <a:tcPr>
                    <a:solidFill>
                      <a:schemeClr val="accent1"/>
                    </a:solidFill>
                  </a:tcPr>
                </a:tc>
              </a:tr>
              <a:tr h="370840">
                <a:tc>
                  <a:txBody>
                    <a:bodyPr/>
                    <a:lstStyle/>
                    <a:p>
                      <a:r>
                        <a:rPr lang="en-US" sz="1400" b="1" dirty="0" smtClean="0">
                          <a:solidFill>
                            <a:srgbClr val="FF0000"/>
                          </a:solidFill>
                        </a:rPr>
                        <a:t>     </a:t>
                      </a:r>
                      <a:r>
                        <a:rPr lang="en-US" sz="1400" b="1" dirty="0" smtClean="0">
                          <a:solidFill>
                            <a:schemeClr val="bg1"/>
                          </a:solidFill>
                        </a:rPr>
                        <a:t>-</a:t>
                      </a:r>
                      <a:r>
                        <a:rPr lang="en-US" sz="1400" b="1" baseline="0" dirty="0" smtClean="0">
                          <a:solidFill>
                            <a:schemeClr val="bg1"/>
                          </a:solidFill>
                        </a:rPr>
                        <a:t> HPC</a:t>
                      </a:r>
                      <a:endParaRPr lang="en-US" sz="1400" b="1" dirty="0">
                        <a:solidFill>
                          <a:srgbClr val="FF0000"/>
                        </a:solidFill>
                      </a:endParaRPr>
                    </a:p>
                  </a:txBody>
                  <a:tcPr>
                    <a:solidFill>
                      <a:srgbClr val="0070C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Calibri"/>
                          <a:ea typeface="+mn-ea"/>
                          <a:cs typeface="+mn-cs"/>
                        </a:rPr>
                        <a:t>     $</a:t>
                      </a:r>
                      <a:endParaRPr kumimoji="0" lang="en-US" sz="1800" b="0"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mn-lt"/>
                        <a:ea typeface="+mn-ea"/>
                        <a:cs typeface="+mn-cs"/>
                      </a:endParaRPr>
                    </a:p>
                  </a:txBody>
                  <a:tcPr>
                    <a:solidFill>
                      <a:schemeClr val="accent5">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B050"/>
                          </a:solidFill>
                          <a:effectLst>
                            <a:outerShdw blurRad="38100" dist="38100" dir="2700000" algn="tl">
                              <a:srgbClr val="000000">
                                <a:alpha val="43137"/>
                              </a:srgbClr>
                            </a:outerShdw>
                          </a:effectLst>
                          <a:uLnTx/>
                          <a:uFillTx/>
                          <a:latin typeface="Calibri"/>
                          <a:ea typeface="+mn-ea"/>
                          <a:cs typeface="+mn-cs"/>
                        </a:rPr>
                        <a:t>    $</a:t>
                      </a:r>
                      <a:endParaRPr kumimoji="0" lang="en-US" sz="1800" b="0" i="0" u="none" strike="noStrike" kern="1200" cap="none" spc="0" normalizeH="0" baseline="0" noProof="0" dirty="0" smtClean="0">
                        <a:ln>
                          <a:noFill/>
                        </a:ln>
                        <a:solidFill>
                          <a:srgbClr val="00B050"/>
                        </a:solidFill>
                        <a:effectLst>
                          <a:outerShdw blurRad="38100" dist="38100" dir="2700000" algn="tl">
                            <a:srgbClr val="000000">
                              <a:alpha val="43137"/>
                            </a:srgbClr>
                          </a:outerShdw>
                        </a:effectLst>
                        <a:uLnTx/>
                        <a:uFillTx/>
                        <a:latin typeface="+mn-lt"/>
                        <a:ea typeface="+mn-ea"/>
                        <a:cs typeface="+mn-cs"/>
                      </a:endParaRPr>
                    </a:p>
                  </a:txBody>
                  <a:tcPr>
                    <a:solidFill>
                      <a:schemeClr val="accent5">
                        <a:lumMod val="90000"/>
                      </a:schemeClr>
                    </a:solidFill>
                  </a:tcPr>
                </a:tc>
                <a:tc>
                  <a:txBody>
                    <a:bodyPr/>
                    <a:lstStyle/>
                    <a:p>
                      <a:endParaRPr lang="en-US" sz="1400" dirty="0">
                        <a:ln cmpd="sng">
                          <a:solidFill>
                            <a:schemeClr val="tx1"/>
                          </a:solidFill>
                        </a:ln>
                        <a:solidFill>
                          <a:srgbClr val="FF0000"/>
                        </a:solidFill>
                      </a:endParaRPr>
                    </a:p>
                  </a:txBody>
                  <a:tcPr>
                    <a:solidFill>
                      <a:schemeClr val="accent5">
                        <a:lumMod val="90000"/>
                      </a:schemeClr>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mn-lt"/>
                          <a:ea typeface="+mn-ea"/>
                          <a:cs typeface="+mn-cs"/>
                        </a:rPr>
                        <a:t>DA</a:t>
                      </a:r>
                      <a:endParaRPr kumimoji="0" lang="en-US" sz="1400" b="0" i="0" u="none" strike="noStrike" kern="1200" cap="none" spc="0" normalizeH="0" baseline="0" noProof="0" dirty="0" smtClean="0">
                        <a:ln>
                          <a:noFill/>
                        </a:ln>
                        <a:solidFill>
                          <a:srgbClr val="FF0000"/>
                        </a:solidFill>
                        <a:effectLst/>
                        <a:uLnTx/>
                        <a:uFillTx/>
                        <a:latin typeface="+mn-lt"/>
                        <a:ea typeface="+mn-ea"/>
                        <a:cs typeface="+mn-cs"/>
                      </a:endParaRPr>
                    </a:p>
                  </a:txBody>
                  <a:tcPr>
                    <a:solidFill>
                      <a:srgbClr val="0070C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B050"/>
                          </a:solidFill>
                          <a:effectLst>
                            <a:outerShdw blurRad="38100" dist="38100" dir="2700000" algn="tl">
                              <a:srgbClr val="000000">
                                <a:alpha val="43137"/>
                              </a:srgbClr>
                            </a:outerShdw>
                          </a:effectLst>
                          <a:uLnTx/>
                          <a:uFillTx/>
                          <a:latin typeface="Calibri"/>
                          <a:ea typeface="+mn-ea"/>
                          <a:cs typeface="+mn-cs"/>
                        </a:rPr>
                        <a:t>     </a:t>
                      </a:r>
                      <a:r>
                        <a:rPr kumimoji="0" lang="en-US" sz="1800" b="1"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Calibri"/>
                          <a:ea typeface="+mn-ea"/>
                          <a:cs typeface="+mn-cs"/>
                        </a:rPr>
                        <a:t>$</a:t>
                      </a:r>
                      <a:endParaRPr kumimoji="0" lang="en-US" sz="1800" b="0"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mn-lt"/>
                        <a:ea typeface="+mn-ea"/>
                        <a:cs typeface="+mn-cs"/>
                      </a:endParaRPr>
                    </a:p>
                  </a:txBody>
                  <a:tcPr>
                    <a:solidFill>
                      <a:schemeClr val="accent5">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B050"/>
                          </a:solidFill>
                          <a:effectLst>
                            <a:outerShdw blurRad="38100" dist="38100" dir="2700000" algn="tl">
                              <a:srgbClr val="000000">
                                <a:alpha val="43137"/>
                              </a:srgbClr>
                            </a:outerShdw>
                          </a:effectLst>
                          <a:uLnTx/>
                          <a:uFillTx/>
                          <a:latin typeface="Calibri"/>
                          <a:ea typeface="+mn-ea"/>
                          <a:cs typeface="+mn-cs"/>
                        </a:rPr>
                        <a:t>    $</a:t>
                      </a:r>
                      <a:endParaRPr kumimoji="0" lang="en-US" sz="1800" b="0" i="0" u="none" strike="noStrike" kern="1200" cap="none" spc="0" normalizeH="0" baseline="0" noProof="0" dirty="0" smtClean="0">
                        <a:ln>
                          <a:noFill/>
                        </a:ln>
                        <a:solidFill>
                          <a:srgbClr val="00B050"/>
                        </a:solidFill>
                        <a:effectLst>
                          <a:outerShdw blurRad="38100" dist="38100" dir="2700000" algn="tl">
                            <a:srgbClr val="000000">
                              <a:alpha val="43137"/>
                            </a:srgbClr>
                          </a:outerShdw>
                        </a:effectLst>
                        <a:uLnTx/>
                        <a:uFillTx/>
                        <a:latin typeface="+mn-lt"/>
                        <a:ea typeface="+mn-ea"/>
                        <a:cs typeface="+mn-cs"/>
                      </a:endParaRPr>
                    </a:p>
                  </a:txBody>
                  <a:tcPr>
                    <a:solidFill>
                      <a:schemeClr val="accent5">
                        <a:lumMod val="90000"/>
                      </a:schemeClr>
                    </a:solidFill>
                  </a:tcPr>
                </a:tc>
                <a:tc>
                  <a:txBody>
                    <a:bodyPr/>
                    <a:lstStyle/>
                    <a:p>
                      <a:endParaRPr lang="en-US" sz="1400" dirty="0">
                        <a:ln cmpd="sng">
                          <a:solidFill>
                            <a:schemeClr val="tx1"/>
                          </a:solidFill>
                        </a:ln>
                        <a:solidFill>
                          <a:srgbClr val="FF0000"/>
                        </a:solidFill>
                      </a:endParaRPr>
                    </a:p>
                  </a:txBody>
                  <a:tcPr>
                    <a:solidFill>
                      <a:schemeClr val="accent5">
                        <a:lumMod val="90000"/>
                      </a:schemeClr>
                    </a:solidFill>
                  </a:tcPr>
                </a:tc>
              </a:tr>
              <a:tr h="370840">
                <a:tc>
                  <a:txBody>
                    <a:bodyPr/>
                    <a:lstStyle/>
                    <a:p>
                      <a:r>
                        <a:rPr lang="en-US" sz="1400" b="1" dirty="0" smtClean="0">
                          <a:solidFill>
                            <a:schemeClr val="bg1"/>
                          </a:solidFill>
                        </a:rPr>
                        <a:t>WAM</a:t>
                      </a:r>
                      <a:endParaRPr lang="en-US" sz="1400" dirty="0">
                        <a:solidFill>
                          <a:srgbClr val="FF0000"/>
                        </a:solidFill>
                      </a:endParaRPr>
                    </a:p>
                  </a:txBody>
                  <a:tcPr>
                    <a:solidFill>
                      <a:srgbClr val="0070C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B050"/>
                          </a:solidFill>
                          <a:effectLst>
                            <a:outerShdw blurRad="38100" dist="38100" dir="2700000" algn="tl">
                              <a:srgbClr val="000000">
                                <a:alpha val="43137"/>
                              </a:srgbClr>
                            </a:outerShdw>
                          </a:effectLst>
                          <a:uLnTx/>
                          <a:uFillTx/>
                          <a:latin typeface="Calibri"/>
                          <a:ea typeface="+mn-ea"/>
                          <a:cs typeface="+mn-cs"/>
                        </a:rPr>
                        <a:t>     </a:t>
                      </a:r>
                      <a:r>
                        <a:rPr kumimoji="0" lang="en-US" sz="1800" b="1"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Calibri"/>
                          <a:ea typeface="+mn-ea"/>
                          <a:cs typeface="+mn-cs"/>
                        </a:rPr>
                        <a:t>$</a:t>
                      </a:r>
                      <a:endParaRPr kumimoji="0" lang="en-US" sz="1800" b="0"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mn-lt"/>
                        <a:ea typeface="+mn-ea"/>
                        <a:cs typeface="+mn-cs"/>
                      </a:endParaRPr>
                    </a:p>
                  </a:txBody>
                  <a:tcPr>
                    <a:solidFill>
                      <a:schemeClr val="accent5">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Calibri"/>
                          <a:ea typeface="+mn-ea"/>
                          <a:cs typeface="+mn-cs"/>
                        </a:rPr>
                        <a:t>    $</a:t>
                      </a:r>
                      <a:endParaRPr kumimoji="0" lang="en-US" sz="1800" b="0"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mn-lt"/>
                        <a:ea typeface="+mn-ea"/>
                        <a:cs typeface="+mn-cs"/>
                      </a:endParaRPr>
                    </a:p>
                  </a:txBody>
                  <a:tcPr>
                    <a:solidFill>
                      <a:schemeClr val="accent5">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cmpd="sng">
                          <a:solidFill>
                            <a:srgbClr val="000000"/>
                          </a:solidFill>
                        </a:ln>
                        <a:solidFill>
                          <a:srgbClr val="FF0000"/>
                        </a:solidFill>
                        <a:effectLst/>
                        <a:uLnTx/>
                        <a:uFillTx/>
                        <a:latin typeface="+mn-lt"/>
                        <a:ea typeface="+mn-ea"/>
                        <a:cs typeface="+mn-cs"/>
                      </a:endParaRPr>
                    </a:p>
                  </a:txBody>
                  <a:tcPr>
                    <a:solidFill>
                      <a:schemeClr val="accent5">
                        <a:lumMod val="90000"/>
                      </a:schemeClr>
                    </a:solidFill>
                  </a:tcPr>
                </a:tc>
              </a:tr>
            </a:tbl>
          </a:graphicData>
        </a:graphic>
      </p:graphicFrame>
      <p:sp>
        <p:nvSpPr>
          <p:cNvPr id="5" name="TextBox 4"/>
          <p:cNvSpPr txBox="1"/>
          <p:nvPr/>
        </p:nvSpPr>
        <p:spPr>
          <a:xfrm>
            <a:off x="1402569" y="6211669"/>
            <a:ext cx="6293631" cy="369332"/>
          </a:xfrm>
          <a:prstGeom prst="rect">
            <a:avLst/>
          </a:prstGeom>
          <a:noFill/>
          <a:ln>
            <a:solidFill>
              <a:schemeClr val="tx1"/>
            </a:solidFill>
          </a:ln>
        </p:spPr>
        <p:txBody>
          <a:bodyPr wrap="square" rtlCol="0">
            <a:spAutoFit/>
          </a:bodyPr>
          <a:lstStyle/>
          <a:p>
            <a:pPr defTabSz="457200"/>
            <a:r>
              <a:rPr lang="en-US" dirty="0" smtClean="0">
                <a:solidFill>
                  <a:prstClr val="black"/>
                </a:solidFill>
                <a:latin typeface="Calibri"/>
              </a:rPr>
              <a:t>Cost</a:t>
            </a:r>
            <a:r>
              <a:rPr lang="en-US" dirty="0">
                <a:solidFill>
                  <a:prstClr val="black"/>
                </a:solidFill>
                <a:latin typeface="Calibri"/>
              </a:rPr>
              <a:t>:  Low:   </a:t>
            </a:r>
            <a:r>
              <a:rPr lang="en-US" b="1" dirty="0">
                <a:solidFill>
                  <a:srgbClr val="00B050"/>
                </a:solidFill>
                <a:latin typeface="Calibri"/>
              </a:rPr>
              <a:t>$</a:t>
            </a:r>
            <a:r>
              <a:rPr lang="en-US" dirty="0">
                <a:solidFill>
                  <a:prstClr val="black"/>
                </a:solidFill>
                <a:latin typeface="Calibri"/>
              </a:rPr>
              <a:t> </a:t>
            </a:r>
            <a:r>
              <a:rPr lang="en-US" dirty="0" smtClean="0">
                <a:solidFill>
                  <a:prstClr val="black"/>
                </a:solidFill>
                <a:latin typeface="Calibri"/>
              </a:rPr>
              <a:t>(&lt;1M)        </a:t>
            </a:r>
            <a:r>
              <a:rPr lang="en-US" dirty="0">
                <a:solidFill>
                  <a:prstClr val="black"/>
                </a:solidFill>
                <a:latin typeface="Calibri"/>
              </a:rPr>
              <a:t>Moderate:   </a:t>
            </a:r>
            <a:r>
              <a:rPr lang="en-US" b="1" dirty="0">
                <a:solidFill>
                  <a:srgbClr val="FFC000"/>
                </a:solidFill>
                <a:latin typeface="Calibri"/>
              </a:rPr>
              <a:t>$</a:t>
            </a:r>
            <a:r>
              <a:rPr lang="en-US" dirty="0">
                <a:solidFill>
                  <a:prstClr val="black"/>
                </a:solidFill>
                <a:latin typeface="Calibri"/>
              </a:rPr>
              <a:t> </a:t>
            </a:r>
            <a:r>
              <a:rPr lang="en-US" dirty="0" smtClean="0">
                <a:solidFill>
                  <a:prstClr val="black"/>
                </a:solidFill>
                <a:latin typeface="Calibri"/>
              </a:rPr>
              <a:t>(1-5M)         </a:t>
            </a:r>
            <a:r>
              <a:rPr lang="en-US" dirty="0">
                <a:solidFill>
                  <a:prstClr val="black"/>
                </a:solidFill>
                <a:latin typeface="Calibri"/>
              </a:rPr>
              <a:t>High:  </a:t>
            </a:r>
            <a:r>
              <a:rPr lang="en-US" b="1" dirty="0" smtClean="0">
                <a:solidFill>
                  <a:srgbClr val="C00000"/>
                </a:solidFill>
                <a:latin typeface="Calibri"/>
              </a:rPr>
              <a:t>$ </a:t>
            </a:r>
            <a:r>
              <a:rPr lang="en-US" dirty="0" smtClean="0">
                <a:latin typeface="Calibri"/>
              </a:rPr>
              <a:t>(&gt;5M)</a:t>
            </a:r>
            <a:r>
              <a:rPr lang="en-US" dirty="0" smtClean="0">
                <a:solidFill>
                  <a:prstClr val="black"/>
                </a:solidFill>
                <a:latin typeface="Calibri"/>
              </a:rPr>
              <a:t>  </a:t>
            </a:r>
            <a:endParaRPr lang="en-US" dirty="0">
              <a:solidFill>
                <a:prstClr val="black"/>
              </a:solidFill>
              <a:latin typeface="Calibri"/>
            </a:endParaRPr>
          </a:p>
        </p:txBody>
      </p:sp>
    </p:spTree>
    <p:extLst>
      <p:ext uri="{BB962C8B-B14F-4D97-AF65-F5344CB8AC3E}">
        <p14:creationId xmlns:p14="http://schemas.microsoft.com/office/powerpoint/2010/main" val="22004641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5591" y="0"/>
            <a:ext cx="8162609" cy="1405055"/>
          </a:xfrm>
        </p:spPr>
        <p:txBody>
          <a:bodyPr>
            <a:normAutofit/>
          </a:bodyPr>
          <a:lstStyle/>
          <a:p>
            <a:r>
              <a:rPr lang="en-US" sz="3400" b="1" dirty="0" smtClean="0"/>
              <a:t>NGGPS Phase 2 Testing</a:t>
            </a:r>
            <a:br>
              <a:rPr lang="en-US" sz="3400" b="1" dirty="0" smtClean="0"/>
            </a:br>
            <a:r>
              <a:rPr lang="en-US" sz="3400" b="1" dirty="0" err="1" smtClean="0"/>
              <a:t>Dycore</a:t>
            </a:r>
            <a:r>
              <a:rPr lang="en-US" sz="3400" b="1" dirty="0" smtClean="0"/>
              <a:t> Risk Assessment </a:t>
            </a:r>
            <a:endParaRPr lang="en-US" sz="3400" b="1" i="1" dirty="0"/>
          </a:p>
        </p:txBody>
      </p:sp>
      <p:graphicFrame>
        <p:nvGraphicFramePr>
          <p:cNvPr id="4" name="Table 3"/>
          <p:cNvGraphicFramePr>
            <a:graphicFrameLocks noGrp="1"/>
          </p:cNvGraphicFramePr>
          <p:nvPr>
            <p:extLst>
              <p:ext uri="{D42A27DB-BD31-4B8C-83A1-F6EECF244321}">
                <p14:modId xmlns:p14="http://schemas.microsoft.com/office/powerpoint/2010/main" val="219036290"/>
              </p:ext>
            </p:extLst>
          </p:nvPr>
        </p:nvGraphicFramePr>
        <p:xfrm>
          <a:off x="228600" y="1605280"/>
          <a:ext cx="8763000" cy="3708400"/>
        </p:xfrm>
        <a:graphic>
          <a:graphicData uri="http://schemas.openxmlformats.org/drawingml/2006/table">
            <a:tbl>
              <a:tblPr firstRow="1" bandRow="1">
                <a:tableStyleId>{5C22544A-7EE6-4342-B048-85BDC9FD1C3A}</a:tableStyleId>
              </a:tblPr>
              <a:tblGrid>
                <a:gridCol w="5476875"/>
                <a:gridCol w="876300"/>
                <a:gridCol w="876300"/>
                <a:gridCol w="1533525"/>
              </a:tblGrid>
              <a:tr h="370840">
                <a:tc>
                  <a:txBody>
                    <a:bodyPr/>
                    <a:lstStyle/>
                    <a:p>
                      <a:endParaRPr lang="en-US" dirty="0"/>
                    </a:p>
                  </a:txBody>
                  <a:tcPr>
                    <a:solidFill>
                      <a:srgbClr val="0070C0"/>
                    </a:solidFill>
                  </a:tcPr>
                </a:tc>
                <a:tc>
                  <a:txBody>
                    <a:bodyPr/>
                    <a:lstStyle/>
                    <a:p>
                      <a:r>
                        <a:rPr lang="en-US" sz="1400" dirty="0" smtClean="0"/>
                        <a:t> MPAS</a:t>
                      </a:r>
                      <a:endParaRPr lang="en-US" sz="1400" dirty="0"/>
                    </a:p>
                  </a:txBody>
                  <a:tcPr>
                    <a:solidFill>
                      <a:srgbClr val="0070C0"/>
                    </a:solidFill>
                  </a:tcPr>
                </a:tc>
                <a:tc>
                  <a:txBody>
                    <a:bodyPr/>
                    <a:lstStyle/>
                    <a:p>
                      <a:r>
                        <a:rPr lang="en-US" sz="1400" dirty="0" smtClean="0"/>
                        <a:t>   FV3</a:t>
                      </a:r>
                      <a:endParaRPr lang="en-US" sz="1400" dirty="0"/>
                    </a:p>
                  </a:txBody>
                  <a:tcPr>
                    <a:solidFill>
                      <a:srgbClr val="0070C0"/>
                    </a:solidFill>
                  </a:tcPr>
                </a:tc>
                <a:tc>
                  <a:txBody>
                    <a:bodyPr/>
                    <a:lstStyle/>
                    <a:p>
                      <a:r>
                        <a:rPr lang="en-US" sz="1400" dirty="0" smtClean="0"/>
                        <a:t>Comments</a:t>
                      </a:r>
                      <a:endParaRPr lang="en-US" sz="1400" dirty="0"/>
                    </a:p>
                  </a:txBody>
                  <a:tcPr>
                    <a:solidFill>
                      <a:srgbClr val="0070C0"/>
                    </a:solidFill>
                  </a:tcPr>
                </a:tc>
              </a:tr>
              <a:tr h="370840">
                <a:tc>
                  <a:txBody>
                    <a:bodyPr/>
                    <a:lstStyle/>
                    <a:p>
                      <a:r>
                        <a:rPr lang="en-US" sz="1400" b="1" dirty="0" smtClean="0">
                          <a:solidFill>
                            <a:schemeClr val="bg1"/>
                          </a:solidFill>
                        </a:rPr>
                        <a:t>Implementation</a:t>
                      </a:r>
                      <a:r>
                        <a:rPr lang="en-US" sz="1400" b="1" baseline="0" dirty="0" smtClean="0">
                          <a:solidFill>
                            <a:schemeClr val="bg1"/>
                          </a:solidFill>
                        </a:rPr>
                        <a:t> for GFS Global Application</a:t>
                      </a:r>
                      <a:endParaRPr lang="en-US" sz="1400" b="1" dirty="0">
                        <a:solidFill>
                          <a:schemeClr val="bg1"/>
                        </a:solidFill>
                      </a:endParaRPr>
                    </a:p>
                  </a:txBody>
                  <a:tcPr>
                    <a:solidFill>
                      <a:srgbClr val="0070C0"/>
                    </a:solidFill>
                  </a:tcPr>
                </a:tc>
                <a:tc>
                  <a:txBody>
                    <a:bodyPr/>
                    <a:lstStyle/>
                    <a:p>
                      <a:endParaRPr lang="en-US" dirty="0">
                        <a:solidFill>
                          <a:srgbClr val="008000"/>
                        </a:solidFill>
                      </a:endParaRPr>
                    </a:p>
                  </a:txBody>
                  <a:tcPr>
                    <a:solidFill>
                      <a:schemeClr val="accent5">
                        <a:lumMod val="90000"/>
                      </a:schemeClr>
                    </a:solidFill>
                  </a:tcPr>
                </a:tc>
                <a:tc>
                  <a:txBody>
                    <a:bodyPr/>
                    <a:lstStyle/>
                    <a:p>
                      <a:endParaRPr lang="en-US" dirty="0">
                        <a:solidFill>
                          <a:srgbClr val="008000"/>
                        </a:solidFill>
                      </a:endParaRPr>
                    </a:p>
                  </a:txBody>
                  <a:tcPr>
                    <a:solidFill>
                      <a:schemeClr val="accent5">
                        <a:lumMod val="90000"/>
                      </a:schemeClr>
                    </a:solidFill>
                  </a:tcPr>
                </a:tc>
                <a:tc>
                  <a:txBody>
                    <a:bodyPr/>
                    <a:lstStyle/>
                    <a:p>
                      <a:endParaRPr lang="en-US" dirty="0">
                        <a:solidFill>
                          <a:srgbClr val="008000"/>
                        </a:solidFill>
                      </a:endParaRPr>
                    </a:p>
                  </a:txBody>
                  <a:tcPr>
                    <a:solidFill>
                      <a:schemeClr val="accent5">
                        <a:lumMod val="90000"/>
                      </a:schemeClr>
                    </a:solidFill>
                  </a:tcPr>
                </a:tc>
              </a:tr>
              <a:tr h="370840">
                <a:tc>
                  <a:txBody>
                    <a:bodyPr/>
                    <a:lstStyle/>
                    <a:p>
                      <a:r>
                        <a:rPr lang="en-US" sz="1400" b="1" dirty="0" smtClean="0">
                          <a:solidFill>
                            <a:schemeClr val="bg1"/>
                          </a:solidFill>
                        </a:rPr>
                        <a:t>     - Technical</a:t>
                      </a:r>
                      <a:r>
                        <a:rPr lang="en-US" sz="1400" b="1" baseline="0" dirty="0" smtClean="0">
                          <a:solidFill>
                            <a:schemeClr val="bg1"/>
                          </a:solidFill>
                        </a:rPr>
                        <a:t> </a:t>
                      </a:r>
                      <a:r>
                        <a:rPr lang="en-US" sz="1400" b="1" dirty="0" smtClean="0">
                          <a:solidFill>
                            <a:schemeClr val="bg1"/>
                          </a:solidFill>
                        </a:rPr>
                        <a:t>Performance (Exceeds Current System)</a:t>
                      </a:r>
                      <a:endParaRPr lang="en-US" sz="1400" b="1" dirty="0">
                        <a:solidFill>
                          <a:schemeClr val="bg1"/>
                        </a:solidFill>
                      </a:endParaRPr>
                    </a:p>
                  </a:txBody>
                  <a:tcPr>
                    <a:solidFill>
                      <a:srgbClr val="0070C0"/>
                    </a:solidFill>
                  </a:tcPr>
                </a:tc>
                <a:tc>
                  <a:txBody>
                    <a:bodyPr/>
                    <a:lstStyle/>
                    <a:p>
                      <a:endParaRPr lang="en-US" dirty="0">
                        <a:solidFill>
                          <a:srgbClr val="008000"/>
                        </a:solidFill>
                      </a:endParaRPr>
                    </a:p>
                  </a:txBody>
                  <a:tcPr>
                    <a:solidFill>
                      <a:schemeClr val="accent5">
                        <a:lumMod val="90000"/>
                      </a:schemeClr>
                    </a:solidFill>
                  </a:tcPr>
                </a:tc>
                <a:tc>
                  <a:txBody>
                    <a:bodyPr/>
                    <a:lstStyle/>
                    <a:p>
                      <a:endParaRPr lang="en-US" dirty="0">
                        <a:solidFill>
                          <a:srgbClr val="008000"/>
                        </a:solidFill>
                      </a:endParaRPr>
                    </a:p>
                  </a:txBody>
                  <a:tcPr>
                    <a:solidFill>
                      <a:schemeClr val="accent5">
                        <a:lumMod val="90000"/>
                      </a:schemeClr>
                    </a:solidFill>
                  </a:tcPr>
                </a:tc>
                <a:tc>
                  <a:txBody>
                    <a:bodyPr/>
                    <a:lstStyle/>
                    <a:p>
                      <a:endParaRPr lang="en-US" dirty="0">
                        <a:solidFill>
                          <a:srgbClr val="008000"/>
                        </a:solidFill>
                      </a:endParaRPr>
                    </a:p>
                  </a:txBody>
                  <a:tcPr>
                    <a:solidFill>
                      <a:schemeClr val="accent5">
                        <a:lumMod val="90000"/>
                      </a:schemeClr>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mn-lt"/>
                          <a:ea typeface="+mn-ea"/>
                          <a:cs typeface="+mn-cs"/>
                        </a:rPr>
                        <a:t>     - Schedule (By June 2019)</a:t>
                      </a:r>
                      <a:endParaRPr kumimoji="0" lang="en-US" sz="1400" b="0" i="0" u="none" strike="noStrike" kern="1200" cap="none" spc="0" normalizeH="0" baseline="0" noProof="0" dirty="0" smtClean="0">
                        <a:ln>
                          <a:noFill/>
                        </a:ln>
                        <a:solidFill>
                          <a:srgbClr val="008000"/>
                        </a:solidFill>
                        <a:effectLst/>
                        <a:uLnTx/>
                        <a:uFillTx/>
                        <a:latin typeface="+mn-lt"/>
                        <a:ea typeface="+mn-ea"/>
                        <a:cs typeface="+mn-cs"/>
                      </a:endParaRPr>
                    </a:p>
                  </a:txBody>
                  <a:tcPr>
                    <a:solidFill>
                      <a:srgbClr val="0070C0"/>
                    </a:solidFill>
                  </a:tcPr>
                </a:tc>
                <a:tc>
                  <a:txBody>
                    <a:bodyPr/>
                    <a:lstStyle/>
                    <a:p>
                      <a:endParaRPr lang="en-US" dirty="0">
                        <a:solidFill>
                          <a:srgbClr val="008000"/>
                        </a:solidFill>
                      </a:endParaRPr>
                    </a:p>
                  </a:txBody>
                  <a:tcPr>
                    <a:solidFill>
                      <a:schemeClr val="accent1"/>
                    </a:solidFill>
                  </a:tcPr>
                </a:tc>
                <a:tc>
                  <a:txBody>
                    <a:bodyPr/>
                    <a:lstStyle/>
                    <a:p>
                      <a:endParaRPr lang="en-US" dirty="0">
                        <a:solidFill>
                          <a:srgbClr val="008000"/>
                        </a:solidFill>
                      </a:endParaRPr>
                    </a:p>
                  </a:txBody>
                  <a:tcPr>
                    <a:solidFill>
                      <a:schemeClr val="accent1"/>
                    </a:solidFill>
                  </a:tcPr>
                </a:tc>
                <a:tc>
                  <a:txBody>
                    <a:bodyPr/>
                    <a:lstStyle/>
                    <a:p>
                      <a:endParaRPr lang="en-US" dirty="0">
                        <a:solidFill>
                          <a:srgbClr val="008000"/>
                        </a:solidFill>
                      </a:endParaRPr>
                    </a:p>
                  </a:txBody>
                  <a:tcPr>
                    <a:solidFill>
                      <a:schemeClr val="accent1"/>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mn-lt"/>
                          <a:ea typeface="+mn-ea"/>
                          <a:cs typeface="+mn-cs"/>
                        </a:rPr>
                        <a:t>     - Cost Risk (Within Budget Target)</a:t>
                      </a:r>
                      <a:endParaRPr kumimoji="0" lang="en-US" sz="1400" b="0" i="0" u="none" strike="noStrike" kern="1200" cap="none" spc="0" normalizeH="0" baseline="0" noProof="0" dirty="0" smtClean="0">
                        <a:ln>
                          <a:noFill/>
                        </a:ln>
                        <a:solidFill>
                          <a:srgbClr val="008000"/>
                        </a:solidFill>
                        <a:effectLst/>
                        <a:uLnTx/>
                        <a:uFillTx/>
                        <a:latin typeface="+mn-lt"/>
                        <a:ea typeface="+mn-ea"/>
                        <a:cs typeface="+mn-cs"/>
                      </a:endParaRPr>
                    </a:p>
                  </a:txBody>
                  <a:tcPr>
                    <a:solidFill>
                      <a:srgbClr val="0070C0"/>
                    </a:solidFill>
                  </a:tcPr>
                </a:tc>
                <a:tc>
                  <a:txBody>
                    <a:bodyPr/>
                    <a:lstStyle/>
                    <a:p>
                      <a:endParaRPr lang="en-US" dirty="0">
                        <a:solidFill>
                          <a:srgbClr val="008000"/>
                        </a:solidFill>
                      </a:endParaRPr>
                    </a:p>
                  </a:txBody>
                  <a:tcPr>
                    <a:solidFill>
                      <a:schemeClr val="accent1"/>
                    </a:solidFill>
                  </a:tcPr>
                </a:tc>
                <a:tc>
                  <a:txBody>
                    <a:bodyPr/>
                    <a:lstStyle/>
                    <a:p>
                      <a:endParaRPr lang="en-US" dirty="0">
                        <a:solidFill>
                          <a:srgbClr val="008000"/>
                        </a:solidFill>
                      </a:endParaRPr>
                    </a:p>
                  </a:txBody>
                  <a:tcPr>
                    <a:solidFill>
                      <a:schemeClr val="accent1"/>
                    </a:solidFill>
                  </a:tcPr>
                </a:tc>
                <a:tc>
                  <a:txBody>
                    <a:bodyPr/>
                    <a:lstStyle/>
                    <a:p>
                      <a:endParaRPr lang="en-US" dirty="0">
                        <a:solidFill>
                          <a:srgbClr val="008000"/>
                        </a:solidFill>
                      </a:endParaRPr>
                    </a:p>
                  </a:txBody>
                  <a:tcPr>
                    <a:solidFill>
                      <a:schemeClr val="accent1"/>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mn-lt"/>
                          <a:ea typeface="+mn-ea"/>
                          <a:cs typeface="+mn-cs"/>
                        </a:rPr>
                        <a:t>     - Computing (Within Available Computing Resources)</a:t>
                      </a:r>
                      <a:endParaRPr kumimoji="0" lang="en-US" sz="1400" b="0" i="0" u="none" strike="noStrike" kern="1200" cap="none" spc="0" normalizeH="0" baseline="0" noProof="0" dirty="0" smtClean="0">
                        <a:ln>
                          <a:noFill/>
                        </a:ln>
                        <a:solidFill>
                          <a:srgbClr val="008000"/>
                        </a:solidFill>
                        <a:effectLst/>
                        <a:uLnTx/>
                        <a:uFillTx/>
                        <a:latin typeface="+mn-lt"/>
                        <a:ea typeface="+mn-ea"/>
                        <a:cs typeface="+mn-cs"/>
                      </a:endParaRPr>
                    </a:p>
                  </a:txBody>
                  <a:tcPr>
                    <a:solidFill>
                      <a:srgbClr val="0070C0"/>
                    </a:solidFill>
                  </a:tcPr>
                </a:tc>
                <a:tc>
                  <a:txBody>
                    <a:bodyPr/>
                    <a:lstStyle/>
                    <a:p>
                      <a:endParaRPr lang="en-US" dirty="0">
                        <a:solidFill>
                          <a:srgbClr val="008000"/>
                        </a:solidFill>
                      </a:endParaRPr>
                    </a:p>
                  </a:txBody>
                  <a:tcPr>
                    <a:solidFill>
                      <a:schemeClr val="accent1"/>
                    </a:solidFill>
                  </a:tcPr>
                </a:tc>
                <a:tc>
                  <a:txBody>
                    <a:bodyPr/>
                    <a:lstStyle/>
                    <a:p>
                      <a:endParaRPr lang="en-US" dirty="0">
                        <a:solidFill>
                          <a:srgbClr val="008000"/>
                        </a:solidFill>
                      </a:endParaRPr>
                    </a:p>
                  </a:txBody>
                  <a:tcPr>
                    <a:solidFill>
                      <a:schemeClr val="accent1"/>
                    </a:solidFill>
                  </a:tcPr>
                </a:tc>
                <a:tc>
                  <a:txBody>
                    <a:bodyPr/>
                    <a:lstStyle/>
                    <a:p>
                      <a:endParaRPr lang="en-US" dirty="0">
                        <a:solidFill>
                          <a:srgbClr val="008000"/>
                        </a:solidFill>
                      </a:endParaRPr>
                    </a:p>
                  </a:txBody>
                  <a:tcPr>
                    <a:solidFill>
                      <a:schemeClr val="accent1"/>
                    </a:solidFill>
                  </a:tcPr>
                </a:tc>
              </a:tr>
              <a:tr h="370840">
                <a:tc>
                  <a:txBody>
                    <a:bodyPr/>
                    <a:lstStyle/>
                    <a:p>
                      <a:r>
                        <a:rPr lang="en-US" sz="1400" b="1" dirty="0" smtClean="0">
                          <a:solidFill>
                            <a:schemeClr val="bg1"/>
                          </a:solidFill>
                        </a:rPr>
                        <a:t>Suitability</a:t>
                      </a:r>
                      <a:r>
                        <a:rPr lang="en-US" sz="1400" b="1" baseline="0" dirty="0" smtClean="0">
                          <a:solidFill>
                            <a:schemeClr val="bg1"/>
                          </a:solidFill>
                        </a:rPr>
                        <a:t> for Future GEFS and CFS Application</a:t>
                      </a:r>
                      <a:endParaRPr lang="en-US" sz="1400" b="1" dirty="0">
                        <a:solidFill>
                          <a:schemeClr val="bg1"/>
                        </a:solidFill>
                      </a:endParaRPr>
                    </a:p>
                  </a:txBody>
                  <a:tcPr>
                    <a:solidFill>
                      <a:srgbClr val="0070C0"/>
                    </a:solidFill>
                  </a:tcPr>
                </a:tc>
                <a:tc>
                  <a:txBody>
                    <a:bodyPr/>
                    <a:lstStyle/>
                    <a:p>
                      <a:endParaRPr lang="en-US" dirty="0">
                        <a:solidFill>
                          <a:srgbClr val="008000"/>
                        </a:solidFill>
                      </a:endParaRPr>
                    </a:p>
                  </a:txBody>
                  <a:tcPr>
                    <a:solidFill>
                      <a:schemeClr val="accent1"/>
                    </a:solidFill>
                  </a:tcPr>
                </a:tc>
                <a:tc>
                  <a:txBody>
                    <a:bodyPr/>
                    <a:lstStyle/>
                    <a:p>
                      <a:endParaRPr lang="en-US" dirty="0">
                        <a:solidFill>
                          <a:srgbClr val="008000"/>
                        </a:solidFill>
                      </a:endParaRPr>
                    </a:p>
                  </a:txBody>
                  <a:tcPr>
                    <a:solidFill>
                      <a:schemeClr val="accent1"/>
                    </a:solidFill>
                  </a:tcPr>
                </a:tc>
                <a:tc>
                  <a:txBody>
                    <a:bodyPr/>
                    <a:lstStyle/>
                    <a:p>
                      <a:endParaRPr lang="en-US" dirty="0">
                        <a:solidFill>
                          <a:srgbClr val="008000"/>
                        </a:solidFill>
                      </a:endParaRPr>
                    </a:p>
                  </a:txBody>
                  <a:tcPr>
                    <a:solidFill>
                      <a:schemeClr val="accent1"/>
                    </a:solidFill>
                  </a:tcPr>
                </a:tc>
              </a:tr>
              <a:tr h="370840">
                <a:tc>
                  <a:txBody>
                    <a:bodyPr/>
                    <a:lstStyle/>
                    <a:p>
                      <a:r>
                        <a:rPr lang="en-US" sz="1400" b="1" dirty="0" smtClean="0">
                          <a:solidFill>
                            <a:schemeClr val="bg1"/>
                          </a:solidFill>
                        </a:rPr>
                        <a:t>Suitability for Future</a:t>
                      </a:r>
                      <a:r>
                        <a:rPr lang="en-US" sz="1400" b="1" baseline="0" dirty="0" smtClean="0">
                          <a:solidFill>
                            <a:schemeClr val="bg1"/>
                          </a:solidFill>
                        </a:rPr>
                        <a:t> N</a:t>
                      </a:r>
                      <a:r>
                        <a:rPr lang="en-US" sz="1400" b="1" dirty="0" smtClean="0">
                          <a:solidFill>
                            <a:schemeClr val="bg1"/>
                          </a:solidFill>
                        </a:rPr>
                        <a:t>on-Hydrostatic Applications</a:t>
                      </a:r>
                      <a:endParaRPr lang="en-US" sz="1400" b="1" dirty="0">
                        <a:solidFill>
                          <a:schemeClr val="bg1"/>
                        </a:solidFill>
                      </a:endParaRPr>
                    </a:p>
                  </a:txBody>
                  <a:tcPr>
                    <a:solidFill>
                      <a:srgbClr val="0070C0"/>
                    </a:solidFill>
                  </a:tcPr>
                </a:tc>
                <a:tc>
                  <a:txBody>
                    <a:bodyPr/>
                    <a:lstStyle/>
                    <a:p>
                      <a:endParaRPr lang="en-US" dirty="0">
                        <a:solidFill>
                          <a:srgbClr val="008000"/>
                        </a:solidFill>
                      </a:endParaRPr>
                    </a:p>
                  </a:txBody>
                  <a:tcPr>
                    <a:solidFill>
                      <a:schemeClr val="accent1"/>
                    </a:solidFill>
                  </a:tcPr>
                </a:tc>
                <a:tc>
                  <a:txBody>
                    <a:bodyPr/>
                    <a:lstStyle/>
                    <a:p>
                      <a:endParaRPr lang="en-US" dirty="0">
                        <a:solidFill>
                          <a:srgbClr val="008000"/>
                        </a:solidFill>
                      </a:endParaRPr>
                    </a:p>
                  </a:txBody>
                  <a:tcPr>
                    <a:solidFill>
                      <a:schemeClr val="accent1"/>
                    </a:solidFill>
                  </a:tcPr>
                </a:tc>
                <a:tc>
                  <a:txBody>
                    <a:bodyPr/>
                    <a:lstStyle/>
                    <a:p>
                      <a:endParaRPr lang="en-US" dirty="0">
                        <a:solidFill>
                          <a:srgbClr val="008000"/>
                        </a:solidFill>
                      </a:endParaRPr>
                    </a:p>
                  </a:txBody>
                  <a:tcPr>
                    <a:solidFill>
                      <a:schemeClr val="accent1"/>
                    </a:solidFill>
                  </a:tcPr>
                </a:tc>
              </a:tr>
              <a:tr h="370840">
                <a:tc>
                  <a:txBody>
                    <a:bodyPr/>
                    <a:lstStyle/>
                    <a:p>
                      <a:r>
                        <a:rPr lang="en-US" sz="1400" b="1" dirty="0" smtClean="0">
                          <a:solidFill>
                            <a:schemeClr val="bg1"/>
                          </a:solidFill>
                        </a:rPr>
                        <a:t>Community</a:t>
                      </a:r>
                      <a:r>
                        <a:rPr lang="en-US" sz="1400" b="1" baseline="0" dirty="0" smtClean="0">
                          <a:solidFill>
                            <a:schemeClr val="bg1"/>
                          </a:solidFill>
                        </a:rPr>
                        <a:t>  Modeling </a:t>
                      </a:r>
                      <a:endParaRPr lang="en-US" sz="1400" dirty="0">
                        <a:solidFill>
                          <a:srgbClr val="FFFF00"/>
                        </a:solidFill>
                      </a:endParaRPr>
                    </a:p>
                  </a:txBody>
                  <a:tcPr>
                    <a:solidFill>
                      <a:srgbClr val="0070C0"/>
                    </a:solidFill>
                  </a:tcPr>
                </a:tc>
                <a:tc>
                  <a:txBody>
                    <a:bodyPr/>
                    <a:lstStyle/>
                    <a:p>
                      <a:endParaRPr lang="en-US" dirty="0">
                        <a:solidFill>
                          <a:srgbClr val="FFFF00"/>
                        </a:solidFill>
                        <a:effectLst>
                          <a:outerShdw blurRad="38100" dist="38100" dir="2700000" algn="tl">
                            <a:srgbClr val="000000">
                              <a:alpha val="43137"/>
                            </a:srgbClr>
                          </a:outerShdw>
                        </a:effectLst>
                      </a:endParaRPr>
                    </a:p>
                  </a:txBody>
                  <a:tcPr>
                    <a:solidFill>
                      <a:schemeClr val="accent1"/>
                    </a:solidFill>
                  </a:tcPr>
                </a:tc>
                <a:tc>
                  <a:txBody>
                    <a:bodyPr/>
                    <a:lstStyle/>
                    <a:p>
                      <a:endParaRPr lang="en-US" dirty="0">
                        <a:solidFill>
                          <a:srgbClr val="FFFF00"/>
                        </a:solidFill>
                        <a:effectLst>
                          <a:outerShdw blurRad="38100" dist="38100" dir="2700000" algn="tl">
                            <a:srgbClr val="000000">
                              <a:alpha val="43137"/>
                            </a:srgbClr>
                          </a:outerShdw>
                        </a:effectLst>
                      </a:endParaRPr>
                    </a:p>
                  </a:txBody>
                  <a:tcPr>
                    <a:solidFill>
                      <a:schemeClr val="accent1"/>
                    </a:solidFill>
                  </a:tcPr>
                </a:tc>
                <a:tc>
                  <a:txBody>
                    <a:bodyPr/>
                    <a:lstStyle/>
                    <a:p>
                      <a:endParaRPr lang="en-US" dirty="0">
                        <a:solidFill>
                          <a:srgbClr val="008000"/>
                        </a:solidFill>
                      </a:endParaRPr>
                    </a:p>
                  </a:txBody>
                  <a:tcPr>
                    <a:solidFill>
                      <a:schemeClr val="accent1"/>
                    </a:solidFill>
                  </a:tcPr>
                </a:tc>
              </a:tr>
              <a:tr h="370840">
                <a:tc>
                  <a:txBody>
                    <a:bodyPr/>
                    <a:lstStyle/>
                    <a:p>
                      <a:r>
                        <a:rPr lang="en-US" sz="1400" dirty="0" smtClean="0">
                          <a:solidFill>
                            <a:srgbClr val="FFFF00"/>
                          </a:solidFill>
                        </a:rPr>
                        <a:t>Overall</a:t>
                      </a:r>
                      <a:endParaRPr lang="en-US" sz="1400" dirty="0">
                        <a:solidFill>
                          <a:srgbClr val="FFFF00"/>
                        </a:solidFill>
                      </a:endParaRPr>
                    </a:p>
                  </a:txBody>
                  <a:tcPr>
                    <a:solidFill>
                      <a:srgbClr val="0070C0"/>
                    </a:solidFill>
                  </a:tcPr>
                </a:tc>
                <a:tc>
                  <a:txBody>
                    <a:bodyPr/>
                    <a:lstStyle/>
                    <a:p>
                      <a:r>
                        <a:rPr lang="en-US" dirty="0" smtClean="0">
                          <a:solidFill>
                            <a:srgbClr val="FFFF00"/>
                          </a:solidFill>
                          <a:effectLst>
                            <a:outerShdw blurRad="38100" dist="38100" dir="2700000" algn="tl">
                              <a:srgbClr val="000000">
                                <a:alpha val="43137"/>
                              </a:srgbClr>
                            </a:outerShdw>
                          </a:effectLst>
                        </a:rPr>
                        <a:t>    </a:t>
                      </a:r>
                      <a:endParaRPr lang="en-US" dirty="0">
                        <a:solidFill>
                          <a:srgbClr val="FFFF00"/>
                        </a:solidFill>
                        <a:effectLst>
                          <a:outerShdw blurRad="38100" dist="38100" dir="2700000" algn="tl">
                            <a:srgbClr val="000000">
                              <a:alpha val="43137"/>
                            </a:srgbClr>
                          </a:outerShdw>
                        </a:effectLst>
                      </a:endParaRPr>
                    </a:p>
                  </a:txBody>
                  <a:tcPr>
                    <a:solidFill>
                      <a:schemeClr val="accent5">
                        <a:lumMod val="90000"/>
                      </a:schemeClr>
                    </a:solidFill>
                  </a:tcPr>
                </a:tc>
                <a:tc>
                  <a:txBody>
                    <a:bodyPr/>
                    <a:lstStyle/>
                    <a:p>
                      <a:r>
                        <a:rPr kumimoji="0" lang="en-US" sz="1800" b="1" i="0" u="none" strike="noStrike" kern="1200" cap="none" spc="0" normalizeH="0" baseline="0" noProof="0" dirty="0" smtClean="0">
                          <a:ln>
                            <a:noFill/>
                          </a:ln>
                          <a:solidFill>
                            <a:srgbClr val="00B050"/>
                          </a:solidFill>
                          <a:effectLst>
                            <a:outerShdw blurRad="38100" dist="38100" dir="2700000" algn="tl">
                              <a:srgbClr val="000000">
                                <a:alpha val="43137"/>
                              </a:srgbClr>
                            </a:outerShdw>
                          </a:effectLst>
                          <a:uLnTx/>
                          <a:uFillTx/>
                          <a:latin typeface="Calibri"/>
                          <a:ea typeface="+mn-ea"/>
                          <a:cs typeface="+mn-cs"/>
                        </a:rPr>
                        <a:t>   </a:t>
                      </a:r>
                      <a:endParaRPr lang="en-US" dirty="0">
                        <a:solidFill>
                          <a:srgbClr val="FFFF00"/>
                        </a:solidFill>
                        <a:effectLst>
                          <a:outerShdw blurRad="38100" dist="38100" dir="2700000" algn="tl">
                            <a:srgbClr val="000000">
                              <a:alpha val="43137"/>
                            </a:srgbClr>
                          </a:outerShdw>
                        </a:effectLst>
                      </a:endParaRPr>
                    </a:p>
                  </a:txBody>
                  <a:tcPr>
                    <a:solidFill>
                      <a:schemeClr val="accent5">
                        <a:lumMod val="90000"/>
                      </a:schemeClr>
                    </a:solidFill>
                  </a:tcPr>
                </a:tc>
                <a:tc>
                  <a:txBody>
                    <a:bodyPr/>
                    <a:lstStyle/>
                    <a:p>
                      <a:r>
                        <a:rPr kumimoji="0" lang="en-US" sz="1400" b="1" i="0" u="none" strike="noStrike" kern="1200" cap="none" spc="0" normalizeH="0" baseline="0" noProof="0" dirty="0" smtClean="0">
                          <a:ln cmpd="sng">
                            <a:solidFill>
                              <a:srgbClr val="000000"/>
                            </a:solidFill>
                          </a:ln>
                          <a:solidFill>
                            <a:srgbClr val="FFFFFF"/>
                          </a:solidFill>
                          <a:effectLst/>
                          <a:uLnTx/>
                          <a:uFillTx/>
                          <a:latin typeface="+mn-lt"/>
                          <a:ea typeface="+mn-ea"/>
                          <a:cs typeface="+mn-cs"/>
                        </a:rPr>
                        <a:t> </a:t>
                      </a:r>
                      <a:endParaRPr lang="en-US" dirty="0">
                        <a:solidFill>
                          <a:srgbClr val="008000"/>
                        </a:solidFill>
                      </a:endParaRPr>
                    </a:p>
                  </a:txBody>
                  <a:tcPr>
                    <a:solidFill>
                      <a:schemeClr val="accent5">
                        <a:lumMod val="90000"/>
                      </a:schemeClr>
                    </a:solidFill>
                  </a:tcPr>
                </a:tc>
              </a:tr>
            </a:tbl>
          </a:graphicData>
        </a:graphic>
      </p:graphicFrame>
      <p:sp>
        <p:nvSpPr>
          <p:cNvPr id="5" name="TextBox 4"/>
          <p:cNvSpPr txBox="1"/>
          <p:nvPr/>
        </p:nvSpPr>
        <p:spPr>
          <a:xfrm>
            <a:off x="1402569" y="6211669"/>
            <a:ext cx="4541031" cy="369332"/>
          </a:xfrm>
          <a:prstGeom prst="rect">
            <a:avLst/>
          </a:prstGeom>
          <a:noFill/>
          <a:ln>
            <a:solidFill>
              <a:schemeClr val="tx1"/>
            </a:solidFill>
          </a:ln>
        </p:spPr>
        <p:txBody>
          <a:bodyPr wrap="square" rtlCol="0">
            <a:spAutoFit/>
          </a:bodyPr>
          <a:lstStyle/>
          <a:p>
            <a:pPr defTabSz="457200"/>
            <a:r>
              <a:rPr lang="en-US" dirty="0">
                <a:solidFill>
                  <a:prstClr val="black"/>
                </a:solidFill>
                <a:latin typeface="Calibri"/>
              </a:rPr>
              <a:t>Risk:  Low:               Moderate:              </a:t>
            </a:r>
            <a:r>
              <a:rPr lang="en-US" dirty="0" smtClean="0">
                <a:solidFill>
                  <a:prstClr val="black"/>
                </a:solidFill>
                <a:latin typeface="Calibri"/>
              </a:rPr>
              <a:t>High</a:t>
            </a:r>
            <a:r>
              <a:rPr lang="en-US" dirty="0">
                <a:solidFill>
                  <a:prstClr val="black"/>
                </a:solidFill>
                <a:latin typeface="Calibri"/>
              </a:rPr>
              <a:t>:  </a:t>
            </a:r>
          </a:p>
        </p:txBody>
      </p:sp>
      <p:pic>
        <p:nvPicPr>
          <p:cNvPr id="7" name="Picture 6"/>
          <p:cNvPicPr>
            <a:picLocks noChangeAspect="1"/>
          </p:cNvPicPr>
          <p:nvPr/>
        </p:nvPicPr>
        <p:blipFill>
          <a:blip r:embed="rId3"/>
          <a:stretch>
            <a:fillRect/>
          </a:stretch>
        </p:blipFill>
        <p:spPr>
          <a:xfrm>
            <a:off x="2590800" y="6278880"/>
            <a:ext cx="274320" cy="274320"/>
          </a:xfrm>
          <a:prstGeom prst="rect">
            <a:avLst/>
          </a:prstGeom>
        </p:spPr>
      </p:pic>
      <p:pic>
        <p:nvPicPr>
          <p:cNvPr id="9" name="Picture 8"/>
          <p:cNvPicPr>
            <a:picLocks noChangeAspect="1"/>
          </p:cNvPicPr>
          <p:nvPr/>
        </p:nvPicPr>
        <p:blipFill>
          <a:blip r:embed="rId4"/>
          <a:stretch>
            <a:fillRect/>
          </a:stretch>
        </p:blipFill>
        <p:spPr>
          <a:xfrm>
            <a:off x="4343400" y="6278880"/>
            <a:ext cx="274320" cy="274320"/>
          </a:xfrm>
          <a:prstGeom prst="rect">
            <a:avLst/>
          </a:prstGeom>
        </p:spPr>
      </p:pic>
      <p:pic>
        <p:nvPicPr>
          <p:cNvPr id="40" name="Picture 39"/>
          <p:cNvPicPr>
            <a:picLocks noChangeAspect="1"/>
          </p:cNvPicPr>
          <p:nvPr/>
        </p:nvPicPr>
        <p:blipFill>
          <a:blip r:embed="rId5"/>
          <a:stretch>
            <a:fillRect/>
          </a:stretch>
        </p:blipFill>
        <p:spPr>
          <a:xfrm>
            <a:off x="5562600" y="6278880"/>
            <a:ext cx="274320" cy="274320"/>
          </a:xfrm>
          <a:prstGeom prst="rect">
            <a:avLst/>
          </a:prstGeom>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1963" y="2011363"/>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1963" y="2743200"/>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5613" y="3124200"/>
            <a:ext cx="2809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5613" y="3505200"/>
            <a:ext cx="2809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73763" y="3505200"/>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73763" y="2776330"/>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73763" y="3153569"/>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73763" y="2012500"/>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5613" y="4267200"/>
            <a:ext cx="2809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5613" y="3881505"/>
            <a:ext cx="2809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7732" y="4267200"/>
            <a:ext cx="2809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73763" y="4983163"/>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73763" y="2383429"/>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1963" y="2770162"/>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1963" y="4983163"/>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5613" y="2379095"/>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73763" y="3886200"/>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1963" y="4602163"/>
            <a:ext cx="274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0587" y="4602163"/>
            <a:ext cx="2809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64144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7097" y="274638"/>
            <a:ext cx="6609806" cy="868362"/>
          </a:xfrm>
        </p:spPr>
        <p:txBody>
          <a:bodyPr/>
          <a:lstStyle/>
          <a:p>
            <a:r>
              <a:rPr lang="en-US" sz="2800" b="1" dirty="0" smtClean="0"/>
              <a:t>Overall Assessment and NGGPS Program Manager Recommendation</a:t>
            </a:r>
            <a:endParaRPr lang="en-US" sz="2800" b="1" dirty="0"/>
          </a:p>
        </p:txBody>
      </p:sp>
      <p:sp>
        <p:nvSpPr>
          <p:cNvPr id="3" name="Content Placeholder 2"/>
          <p:cNvSpPr>
            <a:spLocks noGrp="1"/>
          </p:cNvSpPr>
          <p:nvPr>
            <p:ph idx="1"/>
          </p:nvPr>
        </p:nvSpPr>
        <p:spPr>
          <a:xfrm>
            <a:off x="533400" y="1346461"/>
            <a:ext cx="8487936" cy="4292339"/>
          </a:xfrm>
        </p:spPr>
        <p:txBody>
          <a:bodyPr/>
          <a:lstStyle/>
          <a:p>
            <a:pPr marL="0" indent="0">
              <a:buNone/>
            </a:pPr>
            <a:r>
              <a:rPr lang="en-US" sz="2000" dirty="0" smtClean="0"/>
              <a:t>The </a:t>
            </a:r>
            <a:r>
              <a:rPr lang="en-US" sz="2000" dirty="0"/>
              <a:t>FV3 </a:t>
            </a:r>
            <a:r>
              <a:rPr lang="en-US" sz="2000" dirty="0" smtClean="0"/>
              <a:t>core </a:t>
            </a:r>
            <a:r>
              <a:rPr lang="en-US" sz="2000" dirty="0"/>
              <a:t>represents the lowest risk, lowest cost alternative for the new NGGPS atmospheric model</a:t>
            </a:r>
          </a:p>
          <a:p>
            <a:pPr marL="0" indent="0">
              <a:buNone/>
            </a:pPr>
            <a:endParaRPr lang="en-US" sz="1000" dirty="0" smtClean="0"/>
          </a:p>
          <a:p>
            <a:r>
              <a:rPr lang="en-US" sz="2000" dirty="0" smtClean="0"/>
              <a:t>Compared to the MPAS, FV3:</a:t>
            </a:r>
          </a:p>
          <a:p>
            <a:pPr lvl="1"/>
            <a:r>
              <a:rPr lang="en-US" sz="2000" dirty="0" smtClean="0"/>
              <a:t>Meets </a:t>
            </a:r>
            <a:r>
              <a:rPr lang="en-US" sz="2000" dirty="0"/>
              <a:t>all technical needs</a:t>
            </a:r>
          </a:p>
          <a:p>
            <a:pPr lvl="1"/>
            <a:r>
              <a:rPr lang="en-US" sz="2000" dirty="0" smtClean="0"/>
              <a:t>Less expensive to implement</a:t>
            </a:r>
          </a:p>
          <a:p>
            <a:pPr lvl="1"/>
            <a:r>
              <a:rPr lang="en-US" sz="2000" dirty="0" smtClean="0"/>
              <a:t>Higher readiness for implementation</a:t>
            </a:r>
          </a:p>
          <a:p>
            <a:pPr lvl="1"/>
            <a:r>
              <a:rPr lang="en-US" sz="2000" dirty="0" smtClean="0"/>
              <a:t>Significantly better technical and computational performance</a:t>
            </a:r>
          </a:p>
          <a:p>
            <a:pPr lvl="1"/>
            <a:r>
              <a:rPr lang="en-US" sz="2000" dirty="0" smtClean="0"/>
              <a:t>Lower risk</a:t>
            </a:r>
          </a:p>
          <a:p>
            <a:r>
              <a:rPr lang="en-US" sz="2000" dirty="0" smtClean="0"/>
              <a:t>NGGPS </a:t>
            </a:r>
            <a:r>
              <a:rPr lang="en-US" sz="2000" dirty="0"/>
              <a:t>strategy has </a:t>
            </a:r>
            <a:r>
              <a:rPr lang="en-US" sz="2000" dirty="0" smtClean="0"/>
              <a:t>always been </a:t>
            </a:r>
            <a:r>
              <a:rPr lang="en-US" sz="2000" dirty="0"/>
              <a:t>to find and implement the best global </a:t>
            </a:r>
            <a:r>
              <a:rPr lang="en-US" sz="2000" dirty="0" smtClean="0"/>
              <a:t>model (not </a:t>
            </a:r>
            <a:r>
              <a:rPr lang="en-US" sz="2000" dirty="0"/>
              <a:t>the best convective </a:t>
            </a:r>
            <a:r>
              <a:rPr lang="en-US" sz="2000" dirty="0" smtClean="0"/>
              <a:t>scale model, although nothing </a:t>
            </a:r>
            <a:r>
              <a:rPr lang="en-US" sz="2000" dirty="0"/>
              <a:t>in results precludes eventual </a:t>
            </a:r>
            <a:r>
              <a:rPr lang="en-US" sz="2000" dirty="0" smtClean="0"/>
              <a:t>global/convective-scale </a:t>
            </a:r>
            <a:r>
              <a:rPr lang="en-US" sz="2000" dirty="0"/>
              <a:t>unification based on </a:t>
            </a:r>
            <a:r>
              <a:rPr lang="en-US" sz="2000" dirty="0" smtClean="0"/>
              <a:t>FV3)</a:t>
            </a:r>
            <a:endParaRPr lang="en-US" sz="2000" dirty="0"/>
          </a:p>
          <a:p>
            <a:endParaRPr lang="en-US" sz="2500" dirty="0" smtClean="0"/>
          </a:p>
          <a:p>
            <a:pPr marL="457200" lvl="1" indent="0">
              <a:buNone/>
            </a:pPr>
            <a:endParaRPr lang="en-US" sz="2100" dirty="0"/>
          </a:p>
        </p:txBody>
      </p:sp>
      <p:sp>
        <p:nvSpPr>
          <p:cNvPr id="4" name="TextBox 3"/>
          <p:cNvSpPr txBox="1"/>
          <p:nvPr/>
        </p:nvSpPr>
        <p:spPr>
          <a:xfrm>
            <a:off x="685800" y="5890736"/>
            <a:ext cx="7848600" cy="738664"/>
          </a:xfrm>
          <a:prstGeom prst="rect">
            <a:avLst/>
          </a:prstGeom>
          <a:noFill/>
          <a:ln w="12700">
            <a:solidFill>
              <a:schemeClr val="tx1"/>
            </a:solidFill>
          </a:ln>
        </p:spPr>
        <p:txBody>
          <a:bodyPr wrap="square" rtlCol="0">
            <a:spAutoFit/>
          </a:bodyPr>
          <a:lstStyle/>
          <a:p>
            <a:r>
              <a:rPr lang="en-US" sz="2100" b="1" dirty="0"/>
              <a:t>Recommendation:  Select GFDL FV3 </a:t>
            </a:r>
            <a:r>
              <a:rPr lang="en-US" sz="2100" b="1" dirty="0" smtClean="0"/>
              <a:t>and proceed to </a:t>
            </a:r>
            <a:r>
              <a:rPr lang="en-US" sz="2100" b="1" dirty="0"/>
              <a:t>NGGPS Phase 3 dynamic core integration and implementation</a:t>
            </a:r>
          </a:p>
        </p:txBody>
      </p:sp>
    </p:spTree>
    <p:extLst>
      <p:ext uri="{BB962C8B-B14F-4D97-AF65-F5344CB8AC3E}">
        <p14:creationId xmlns:p14="http://schemas.microsoft.com/office/powerpoint/2010/main" val="32628201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5029200"/>
          </a:xfrm>
        </p:spPr>
        <p:txBody>
          <a:bodyPr/>
          <a:lstStyle/>
          <a:p>
            <a:pPr marL="0" indent="0" algn="ctr">
              <a:buNone/>
            </a:pPr>
            <a:endParaRPr lang="en-US" sz="2800" dirty="0" smtClean="0"/>
          </a:p>
          <a:p>
            <a:pPr marL="0" indent="0" algn="ctr">
              <a:buNone/>
            </a:pPr>
            <a:r>
              <a:rPr lang="en-US" sz="5400" dirty="0"/>
              <a:t>Questions?</a:t>
            </a:r>
          </a:p>
          <a:p>
            <a:pPr marL="0" indent="0" algn="ctr">
              <a:buNone/>
            </a:pPr>
            <a:endParaRPr lang="en-US" sz="1800" dirty="0" smtClean="0"/>
          </a:p>
          <a:p>
            <a:pPr marL="0" indent="0" algn="ctr">
              <a:buNone/>
            </a:pPr>
            <a:r>
              <a:rPr lang="en-US" sz="2400" dirty="0" smtClean="0"/>
              <a:t>NGGPS Website:</a:t>
            </a:r>
          </a:p>
          <a:p>
            <a:pPr marL="0" indent="0" algn="ctr">
              <a:buNone/>
            </a:pPr>
            <a:r>
              <a:rPr lang="en-US" sz="1800" dirty="0" smtClean="0">
                <a:hlinkClick r:id="rId3"/>
              </a:rPr>
              <a:t>http</a:t>
            </a:r>
            <a:r>
              <a:rPr lang="en-US" sz="1800" dirty="0">
                <a:hlinkClick r:id="rId3"/>
              </a:rPr>
              <a:t>://</a:t>
            </a:r>
            <a:r>
              <a:rPr lang="en-US" sz="1800" dirty="0" smtClean="0">
                <a:hlinkClick r:id="rId3"/>
              </a:rPr>
              <a:t>www.weather.gov/sti/stimodeling_nggps</a:t>
            </a:r>
            <a:endParaRPr lang="en-US" sz="1800" dirty="0" smtClean="0"/>
          </a:p>
          <a:p>
            <a:pPr marL="0" indent="0" algn="ctr">
              <a:buNone/>
            </a:pPr>
            <a:endParaRPr lang="en-US" sz="2400" dirty="0" smtClean="0"/>
          </a:p>
          <a:p>
            <a:pPr marL="0" indent="0" algn="ctr">
              <a:buNone/>
            </a:pPr>
            <a:r>
              <a:rPr lang="en-US" sz="2400" dirty="0"/>
              <a:t>Information on NGGPS </a:t>
            </a:r>
            <a:r>
              <a:rPr lang="en-US" sz="2400" dirty="0" err="1"/>
              <a:t>dycore</a:t>
            </a:r>
            <a:r>
              <a:rPr lang="en-US" sz="2400" dirty="0"/>
              <a:t> testing is available at:</a:t>
            </a:r>
          </a:p>
          <a:p>
            <a:pPr marL="0" indent="0" algn="ctr">
              <a:buNone/>
            </a:pPr>
            <a:r>
              <a:rPr lang="en-US" sz="2400" dirty="0"/>
              <a:t>      </a:t>
            </a:r>
            <a:r>
              <a:rPr lang="en-US" sz="1800" dirty="0">
                <a:hlinkClick r:id="rId4"/>
              </a:rPr>
              <a:t>http://www.weather.gov/sti/stimodeling_nggps_implementation_atmdynamics</a:t>
            </a:r>
            <a:endParaRPr lang="en-US" sz="1800" dirty="0"/>
          </a:p>
          <a:p>
            <a:pPr marL="0" indent="0" algn="ctr">
              <a:buNone/>
            </a:pPr>
            <a:endParaRPr lang="en-US" sz="2800" dirty="0" smtClean="0"/>
          </a:p>
          <a:p>
            <a:pPr marL="0" indent="0" algn="ctr">
              <a:buNone/>
            </a:pPr>
            <a:endParaRPr lang="en-US" sz="2800" dirty="0" smtClean="0"/>
          </a:p>
          <a:p>
            <a:pPr marL="0" indent="0" algn="ctr">
              <a:buNone/>
            </a:pPr>
            <a:endParaRPr lang="en-US" sz="4400" dirty="0" smtClean="0"/>
          </a:p>
        </p:txBody>
      </p:sp>
    </p:spTree>
    <p:extLst>
      <p:ext uri="{BB962C8B-B14F-4D97-AF65-F5344CB8AC3E}">
        <p14:creationId xmlns:p14="http://schemas.microsoft.com/office/powerpoint/2010/main" val="16071701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sz="2800" dirty="0" smtClean="0"/>
          </a:p>
          <a:p>
            <a:pPr marL="0" indent="0" algn="ctr">
              <a:buNone/>
            </a:pPr>
            <a:r>
              <a:rPr lang="en-US" sz="4400" dirty="0" smtClean="0"/>
              <a:t>Back-Up Slides</a:t>
            </a:r>
            <a:endParaRPr lang="en-US" sz="4400" dirty="0"/>
          </a:p>
          <a:p>
            <a:pPr marL="0" indent="0" algn="ctr">
              <a:buNone/>
            </a:pPr>
            <a:endParaRPr lang="en-US" sz="4400" dirty="0" smtClean="0"/>
          </a:p>
          <a:p>
            <a:pPr marL="0" indent="0" algn="ctr">
              <a:buNone/>
            </a:pPr>
            <a:endParaRPr lang="en-US" sz="2800" dirty="0" smtClean="0"/>
          </a:p>
          <a:p>
            <a:pPr marL="0" indent="0" algn="ctr">
              <a:buNone/>
            </a:pPr>
            <a:endParaRPr lang="en-US" sz="4400" dirty="0" smtClean="0"/>
          </a:p>
        </p:txBody>
      </p:sp>
    </p:spTree>
    <p:extLst>
      <p:ext uri="{BB962C8B-B14F-4D97-AF65-F5344CB8AC3E}">
        <p14:creationId xmlns:p14="http://schemas.microsoft.com/office/powerpoint/2010/main" val="42726116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348530" y="274638"/>
            <a:ext cx="6535758" cy="868362"/>
          </a:xfrm>
        </p:spPr>
        <p:txBody>
          <a:bodyPr/>
          <a:lstStyle/>
          <a:p>
            <a:r>
              <a:rPr lang="en-US" sz="3200" b="1" dirty="0" smtClean="0"/>
              <a:t>Strategy to Implement Community Model Environment</a:t>
            </a:r>
            <a:endParaRPr lang="en-US" sz="3200" b="1" dirty="0"/>
          </a:p>
        </p:txBody>
      </p:sp>
      <p:sp>
        <p:nvSpPr>
          <p:cNvPr id="11" name="Content Placeholder 2"/>
          <p:cNvSpPr>
            <a:spLocks noGrp="1"/>
          </p:cNvSpPr>
          <p:nvPr>
            <p:ph idx="1"/>
          </p:nvPr>
        </p:nvSpPr>
        <p:spPr>
          <a:xfrm>
            <a:off x="152400" y="1524000"/>
            <a:ext cx="8915400" cy="5029200"/>
          </a:xfrm>
        </p:spPr>
        <p:txBody>
          <a:bodyPr/>
          <a:lstStyle/>
          <a:p>
            <a:r>
              <a:rPr lang="en-US" sz="2200" b="1" dirty="0" smtClean="0"/>
              <a:t>Q1FY17:  Hold a workshop to collect input on how to structure the community model environment, including: </a:t>
            </a:r>
          </a:p>
          <a:p>
            <a:pPr lvl="1"/>
            <a:r>
              <a:rPr lang="en-US" sz="2200" dirty="0" smtClean="0"/>
              <a:t>Code hosting environment (e.g. </a:t>
            </a:r>
            <a:r>
              <a:rPr lang="en-US" sz="2200" dirty="0" err="1" smtClean="0"/>
              <a:t>github</a:t>
            </a:r>
            <a:r>
              <a:rPr lang="en-US" sz="2200" dirty="0" smtClean="0"/>
              <a:t>)</a:t>
            </a:r>
          </a:p>
          <a:p>
            <a:pPr lvl="1"/>
            <a:r>
              <a:rPr lang="en-US" sz="2200" dirty="0" smtClean="0"/>
              <a:t>Processes for O2R and R2O</a:t>
            </a:r>
          </a:p>
          <a:p>
            <a:pPr lvl="1"/>
            <a:r>
              <a:rPr lang="en-US" sz="2200" dirty="0" smtClean="0"/>
              <a:t>Governance</a:t>
            </a:r>
          </a:p>
          <a:p>
            <a:pPr lvl="1"/>
            <a:r>
              <a:rPr lang="en-US" sz="2200" dirty="0" smtClean="0"/>
              <a:t>How will support be provided?</a:t>
            </a:r>
          </a:p>
          <a:p>
            <a:pPr lvl="1"/>
            <a:r>
              <a:rPr lang="en-US" sz="2200" dirty="0" smtClean="0"/>
              <a:t>What models will be supported (atmosphere </a:t>
            </a:r>
            <a:r>
              <a:rPr lang="en-US" sz="2200" dirty="0" err="1" smtClean="0"/>
              <a:t>dycore</a:t>
            </a:r>
            <a:r>
              <a:rPr lang="en-US" sz="2200" dirty="0" smtClean="0"/>
              <a:t>, ocean, land</a:t>
            </a:r>
            <a:r>
              <a:rPr lang="is-IS" sz="2200" dirty="0" smtClean="0"/>
              <a:t>…</a:t>
            </a:r>
            <a:r>
              <a:rPr lang="en-US" sz="2200" dirty="0" smtClean="0"/>
              <a:t>)?</a:t>
            </a:r>
          </a:p>
          <a:p>
            <a:r>
              <a:rPr lang="en-US" sz="2200" b="1" dirty="0" smtClean="0"/>
              <a:t>Develop detailed documentation, include users guide</a:t>
            </a:r>
          </a:p>
          <a:p>
            <a:r>
              <a:rPr lang="en-US" sz="2200" b="1" dirty="0" smtClean="0"/>
              <a:t>Q1FY18:  Code released, with documentation</a:t>
            </a:r>
          </a:p>
          <a:p>
            <a:r>
              <a:rPr lang="en-US" sz="2200" b="1" dirty="0" smtClean="0"/>
              <a:t>Q1FY19:  First users workshop/tutorial</a:t>
            </a:r>
          </a:p>
          <a:p>
            <a:endParaRPr lang="en-US" sz="2800" dirty="0" smtClean="0"/>
          </a:p>
        </p:txBody>
      </p:sp>
    </p:spTree>
    <p:extLst>
      <p:ext uri="{BB962C8B-B14F-4D97-AF65-F5344CB8AC3E}">
        <p14:creationId xmlns:p14="http://schemas.microsoft.com/office/powerpoint/2010/main" val="5995347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810" y="1371600"/>
            <a:ext cx="732155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295400" y="274638"/>
            <a:ext cx="6629400" cy="868362"/>
          </a:xfrm>
        </p:spPr>
        <p:txBody>
          <a:bodyPr/>
          <a:lstStyle/>
          <a:p>
            <a:r>
              <a:rPr lang="en-US" sz="3200" b="1" dirty="0" smtClean="0"/>
              <a:t>Phase 2 Testing, Evaluation and Reporting Schedule </a:t>
            </a:r>
            <a:endParaRPr lang="en-US" sz="3200" b="1" dirty="0"/>
          </a:p>
        </p:txBody>
      </p:sp>
      <p:sp>
        <p:nvSpPr>
          <p:cNvPr id="4" name="TextBox 3"/>
          <p:cNvSpPr txBox="1"/>
          <p:nvPr/>
        </p:nvSpPr>
        <p:spPr>
          <a:xfrm>
            <a:off x="6629400" y="6413956"/>
            <a:ext cx="838200" cy="215444"/>
          </a:xfrm>
          <a:prstGeom prst="rect">
            <a:avLst/>
          </a:prstGeom>
          <a:noFill/>
        </p:spPr>
        <p:txBody>
          <a:bodyPr wrap="square" rtlCol="0">
            <a:spAutoFit/>
          </a:bodyPr>
          <a:lstStyle/>
          <a:p>
            <a:r>
              <a:rPr lang="en-US" sz="800" dirty="0" smtClean="0">
                <a:solidFill>
                  <a:srgbClr val="FF0000"/>
                </a:solidFill>
              </a:rPr>
              <a:t>19 </a:t>
            </a:r>
            <a:r>
              <a:rPr lang="en-US" sz="800" dirty="0" smtClean="0">
                <a:solidFill>
                  <a:srgbClr val="FF0000"/>
                </a:solidFill>
              </a:rPr>
              <a:t>Jul 2016</a:t>
            </a:r>
            <a:endParaRPr lang="en-US" sz="800" dirty="0">
              <a:solidFill>
                <a:srgbClr val="FF0000"/>
              </a:solidFill>
            </a:endParaRPr>
          </a:p>
        </p:txBody>
      </p:sp>
      <p:cxnSp>
        <p:nvCxnSpPr>
          <p:cNvPr id="5" name="Straight Connector 4"/>
          <p:cNvCxnSpPr/>
          <p:nvPr/>
        </p:nvCxnSpPr>
        <p:spPr>
          <a:xfrm>
            <a:off x="6858000" y="1752600"/>
            <a:ext cx="0" cy="4572000"/>
          </a:xfrm>
          <a:prstGeom prst="line">
            <a:avLst/>
          </a:prstGeom>
          <a:ln w="254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858000" y="6175619"/>
            <a:ext cx="990600" cy="230832"/>
          </a:xfrm>
          <a:prstGeom prst="rect">
            <a:avLst/>
          </a:prstGeom>
          <a:solidFill>
            <a:schemeClr val="bg1"/>
          </a:solidFill>
        </p:spPr>
        <p:txBody>
          <a:bodyPr wrap="square" rtlCol="0">
            <a:spAutoFit/>
          </a:bodyPr>
          <a:lstStyle/>
          <a:p>
            <a:r>
              <a:rPr lang="en-US" sz="900" b="1" dirty="0" smtClean="0"/>
              <a:t>26 July 2016</a:t>
            </a:r>
            <a:endParaRPr lang="en-US" sz="900" b="1" dirty="0"/>
          </a:p>
        </p:txBody>
      </p:sp>
    </p:spTree>
    <p:extLst>
      <p:ext uri="{BB962C8B-B14F-4D97-AF65-F5344CB8AC3E}">
        <p14:creationId xmlns:p14="http://schemas.microsoft.com/office/powerpoint/2010/main" val="24582123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73152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p:txBody>
          <a:bodyPr/>
          <a:lstStyle/>
          <a:p>
            <a:r>
              <a:rPr lang="en-US" sz="3200" b="1" dirty="0" smtClean="0"/>
              <a:t>Phase 3 Implementation Detail</a:t>
            </a:r>
            <a:endParaRPr lang="en-US" sz="3200" b="1" dirty="0"/>
          </a:p>
        </p:txBody>
      </p:sp>
      <p:cxnSp>
        <p:nvCxnSpPr>
          <p:cNvPr id="4" name="Straight Connector 3"/>
          <p:cNvCxnSpPr/>
          <p:nvPr/>
        </p:nvCxnSpPr>
        <p:spPr>
          <a:xfrm>
            <a:off x="2209800" y="1447800"/>
            <a:ext cx="0" cy="4953000"/>
          </a:xfrm>
          <a:prstGeom prst="line">
            <a:avLst/>
          </a:prstGeom>
          <a:ln w="254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828800" y="6413956"/>
            <a:ext cx="838200" cy="215444"/>
          </a:xfrm>
          <a:prstGeom prst="rect">
            <a:avLst/>
          </a:prstGeom>
          <a:noFill/>
        </p:spPr>
        <p:txBody>
          <a:bodyPr wrap="square" rtlCol="0">
            <a:spAutoFit/>
          </a:bodyPr>
          <a:lstStyle/>
          <a:p>
            <a:r>
              <a:rPr lang="en-US" sz="800" dirty="0" smtClean="0">
                <a:solidFill>
                  <a:srgbClr val="FF0000"/>
                </a:solidFill>
              </a:rPr>
              <a:t>19 </a:t>
            </a:r>
            <a:r>
              <a:rPr lang="en-US" sz="800" dirty="0" smtClean="0">
                <a:solidFill>
                  <a:srgbClr val="FF0000"/>
                </a:solidFill>
              </a:rPr>
              <a:t>Jul 2016</a:t>
            </a:r>
            <a:endParaRPr lang="en-US" sz="800" dirty="0">
              <a:solidFill>
                <a:srgbClr val="FF0000"/>
              </a:solidFill>
            </a:endParaRPr>
          </a:p>
        </p:txBody>
      </p:sp>
    </p:spTree>
    <p:extLst>
      <p:ext uri="{BB962C8B-B14F-4D97-AF65-F5344CB8AC3E}">
        <p14:creationId xmlns:p14="http://schemas.microsoft.com/office/powerpoint/2010/main" val="6937105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6858000" cy="868362"/>
          </a:xfrm>
        </p:spPr>
        <p:txBody>
          <a:bodyPr/>
          <a:lstStyle/>
          <a:p>
            <a:r>
              <a:rPr lang="en-US" sz="3200" b="1" dirty="0" smtClean="0"/>
              <a:t>Rationale for Replacing Global Spectral Model (GSM)</a:t>
            </a:r>
            <a:endParaRPr lang="en-US" sz="3200" b="1" dirty="0"/>
          </a:p>
        </p:txBody>
      </p:sp>
      <p:sp>
        <p:nvSpPr>
          <p:cNvPr id="3" name="Content Placeholder 2"/>
          <p:cNvSpPr>
            <a:spLocks noGrp="1"/>
          </p:cNvSpPr>
          <p:nvPr>
            <p:ph idx="1"/>
          </p:nvPr>
        </p:nvSpPr>
        <p:spPr/>
        <p:txBody>
          <a:bodyPr/>
          <a:lstStyle/>
          <a:p>
            <a:r>
              <a:rPr lang="en-US" sz="2400" dirty="0" smtClean="0"/>
              <a:t>Continued GFS operational performance improvements will require non-hydrostatic resolutions</a:t>
            </a:r>
          </a:p>
          <a:p>
            <a:r>
              <a:rPr lang="en-US" sz="2400" dirty="0"/>
              <a:t>Hydrostatic GSM at end-of-life</a:t>
            </a:r>
          </a:p>
          <a:p>
            <a:pPr lvl="1"/>
            <a:r>
              <a:rPr lang="en-US" sz="2400" dirty="0"/>
              <a:t>Does not scale </a:t>
            </a:r>
            <a:r>
              <a:rPr lang="en-US" sz="2400" dirty="0" smtClean="0"/>
              <a:t>well</a:t>
            </a:r>
          </a:p>
          <a:p>
            <a:r>
              <a:rPr lang="en-US" sz="2400" dirty="0"/>
              <a:t>Next-Generation computing paradigm will require scaling across potentially 100,000’s processors or </a:t>
            </a:r>
            <a:r>
              <a:rPr lang="en-US" sz="2400" dirty="0" smtClean="0"/>
              <a:t>more</a:t>
            </a:r>
          </a:p>
          <a:p>
            <a:r>
              <a:rPr lang="en-US" sz="2400" dirty="0" smtClean="0"/>
              <a:t>Semi-</a:t>
            </a:r>
            <a:r>
              <a:rPr lang="en-US" sz="2400" dirty="0" err="1" smtClean="0"/>
              <a:t>Lagrangian</a:t>
            </a:r>
            <a:r>
              <a:rPr lang="en-US" sz="2400" dirty="0" smtClean="0"/>
              <a:t> spectral cores have significantly poorer effective resolution than competing cores, for same nominal resolution</a:t>
            </a:r>
            <a:endParaRPr lang="en-US" sz="2400" dirty="0"/>
          </a:p>
          <a:p>
            <a:r>
              <a:rPr lang="en-US" sz="2400" dirty="0" smtClean="0"/>
              <a:t>Parallel </a:t>
            </a:r>
            <a:r>
              <a:rPr lang="en-US" sz="2400" dirty="0"/>
              <a:t>efforts initiated at UKMO and </a:t>
            </a:r>
            <a:r>
              <a:rPr lang="en-US" sz="2400" dirty="0" smtClean="0"/>
              <a:t>ECMWF</a:t>
            </a:r>
            <a:endParaRPr lang="en-US" sz="2400" dirty="0"/>
          </a:p>
        </p:txBody>
      </p:sp>
    </p:spTree>
    <p:extLst>
      <p:ext uri="{BB962C8B-B14F-4D97-AF65-F5344CB8AC3E}">
        <p14:creationId xmlns:p14="http://schemas.microsoft.com/office/powerpoint/2010/main" val="2857140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C0F7D1C-E550-4DA9-9946-642628E1AA1A}" type="slidenum">
              <a:rPr lang="en-US" smtClean="0">
                <a:solidFill>
                  <a:srgbClr val="000000"/>
                </a:solidFill>
              </a:rPr>
              <a:pPr>
                <a:defRPr/>
              </a:pPr>
              <a:t>40</a:t>
            </a:fld>
            <a:endParaRPr lang="en-US">
              <a:solidFill>
                <a:srgbClr val="000000"/>
              </a:solidFill>
            </a:endParaRPr>
          </a:p>
        </p:txBody>
      </p:sp>
      <p:sp>
        <p:nvSpPr>
          <p:cNvPr id="6" name="Title 1"/>
          <p:cNvSpPr>
            <a:spLocks noGrp="1"/>
          </p:cNvSpPr>
          <p:nvPr>
            <p:ph type="title"/>
          </p:nvPr>
        </p:nvSpPr>
        <p:spPr/>
        <p:txBody>
          <a:bodyPr/>
          <a:lstStyle/>
          <a:p>
            <a:r>
              <a:rPr lang="en-US" dirty="0" smtClean="0"/>
              <a:t>GFS Development and Operational Upgrade Plan</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1365250"/>
            <a:ext cx="7321550" cy="549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a:spLocks noChangeAspect="1"/>
          </p:cNvSpPr>
          <p:nvPr/>
        </p:nvSpPr>
        <p:spPr>
          <a:xfrm>
            <a:off x="2103120" y="5684520"/>
            <a:ext cx="182880" cy="182880"/>
          </a:xfrm>
          <a:prstGeom prst="ellipse">
            <a:avLst/>
          </a:prstGeom>
          <a:solidFill>
            <a:srgbClr val="BBE0E3">
              <a:alpha val="50196"/>
            </a:srgb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rot="16200000">
            <a:off x="1902080" y="6016880"/>
            <a:ext cx="490840" cy="276999"/>
          </a:xfrm>
          <a:prstGeom prst="rect">
            <a:avLst/>
          </a:prstGeom>
          <a:noFill/>
        </p:spPr>
        <p:txBody>
          <a:bodyPr wrap="none" rtlCol="0">
            <a:spAutoFit/>
          </a:bodyPr>
          <a:lstStyle/>
          <a:p>
            <a:r>
              <a:rPr lang="en-US" dirty="0" smtClean="0">
                <a:solidFill>
                  <a:srgbClr val="89A4A7"/>
                </a:solidFill>
              </a:rPr>
              <a:t>Now</a:t>
            </a:r>
            <a:endParaRPr lang="en-US" dirty="0">
              <a:solidFill>
                <a:srgbClr val="89A4A7"/>
              </a:solidFill>
            </a:endParaRPr>
          </a:p>
        </p:txBody>
      </p:sp>
    </p:spTree>
    <p:extLst>
      <p:ext uri="{BB962C8B-B14F-4D97-AF65-F5344CB8AC3E}">
        <p14:creationId xmlns:p14="http://schemas.microsoft.com/office/powerpoint/2010/main" val="17192654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7097" y="274638"/>
            <a:ext cx="6609806" cy="868362"/>
          </a:xfrm>
        </p:spPr>
        <p:txBody>
          <a:bodyPr/>
          <a:lstStyle/>
          <a:p>
            <a:r>
              <a:rPr lang="en-US" sz="3200" b="1" dirty="0" smtClean="0"/>
              <a:t>DTG Assessment</a:t>
            </a:r>
            <a:endParaRPr lang="en-US" sz="3200" b="1" dirty="0"/>
          </a:p>
        </p:txBody>
      </p:sp>
      <p:sp>
        <p:nvSpPr>
          <p:cNvPr id="3" name="Content Placeholder 2"/>
          <p:cNvSpPr>
            <a:spLocks noGrp="1"/>
          </p:cNvSpPr>
          <p:nvPr>
            <p:ph idx="1"/>
          </p:nvPr>
        </p:nvSpPr>
        <p:spPr>
          <a:xfrm>
            <a:off x="317793" y="1575061"/>
            <a:ext cx="8703543" cy="4749539"/>
          </a:xfrm>
        </p:spPr>
        <p:txBody>
          <a:bodyPr/>
          <a:lstStyle/>
          <a:p>
            <a:pPr marL="0" indent="0">
              <a:buNone/>
            </a:pPr>
            <a:r>
              <a:rPr lang="en-US" sz="2000" dirty="0"/>
              <a:t>The overarching goal of NGGPS is to develop the World’s best global numerical weather prediction guidance.  FV3's heritage in global applications is a strength, and the test results suggest that FV3 can have cost effective, positive impacts on global products in a relatively short amount of time.  The test results have not revealed any deficiencies with FV3 to preclude the representation of convective storms.  For MPAS, the test results suggest that the extension to NCEP's global application suite will require more time to provide comparable product quality and the computational costs will be </a:t>
            </a:r>
            <a:r>
              <a:rPr lang="en-US" sz="2000" dirty="0" smtClean="0"/>
              <a:t>higher. 					</a:t>
            </a:r>
          </a:p>
          <a:p>
            <a:pPr marL="0" indent="0">
              <a:buNone/>
            </a:pPr>
            <a:r>
              <a:rPr lang="en-US" sz="2000" dirty="0"/>
              <a:t>	</a:t>
            </a:r>
            <a:r>
              <a:rPr lang="en-US" sz="2000" dirty="0" smtClean="0"/>
              <a:t>			– </a:t>
            </a:r>
            <a:r>
              <a:rPr lang="en-US" sz="2000" dirty="0"/>
              <a:t>S</a:t>
            </a:r>
            <a:r>
              <a:rPr lang="en-US" sz="2000" dirty="0" smtClean="0"/>
              <a:t>tatement of DTG</a:t>
            </a:r>
          </a:p>
        </p:txBody>
      </p:sp>
    </p:spTree>
    <p:extLst>
      <p:ext uri="{BB962C8B-B14F-4D97-AF65-F5344CB8AC3E}">
        <p14:creationId xmlns:p14="http://schemas.microsoft.com/office/powerpoint/2010/main" val="32297087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Summary and Conclusions</a:t>
            </a:r>
            <a:endParaRPr lang="en-US" sz="3200" b="1" dirty="0"/>
          </a:p>
        </p:txBody>
      </p:sp>
      <p:sp>
        <p:nvSpPr>
          <p:cNvPr id="3" name="Content Placeholder 2"/>
          <p:cNvSpPr>
            <a:spLocks noGrp="1"/>
          </p:cNvSpPr>
          <p:nvPr>
            <p:ph idx="1"/>
          </p:nvPr>
        </p:nvSpPr>
        <p:spPr>
          <a:xfrm>
            <a:off x="457200" y="1371600"/>
            <a:ext cx="8229600" cy="5257800"/>
          </a:xfrm>
        </p:spPr>
        <p:txBody>
          <a:bodyPr/>
          <a:lstStyle/>
          <a:p>
            <a:r>
              <a:rPr lang="en-US" sz="1700" b="1" dirty="0" smtClean="0"/>
              <a:t>The FV3 Core represents the lowest risk, lowest cost alternative for the new NGGPS atmospheric model</a:t>
            </a:r>
          </a:p>
          <a:p>
            <a:r>
              <a:rPr lang="en-US" sz="1700" b="1" dirty="0" smtClean="0"/>
              <a:t>Adopting FV3 core brings with it a dynamic, vibrant community</a:t>
            </a:r>
          </a:p>
          <a:p>
            <a:pPr lvl="1"/>
            <a:r>
              <a:rPr lang="en-US" sz="1700" dirty="0" smtClean="0"/>
              <a:t>GFDL is a world-class organization in Global Modeling Applications for Weather and Climate</a:t>
            </a:r>
          </a:p>
          <a:p>
            <a:pPr lvl="1"/>
            <a:r>
              <a:rPr lang="en-US" sz="1700" dirty="0" smtClean="0"/>
              <a:t>GFDL is a willing partner to the NWS in advancing operational Global weather modeling applications</a:t>
            </a:r>
          </a:p>
          <a:p>
            <a:pPr lvl="1"/>
            <a:r>
              <a:rPr lang="en-US" sz="1700" dirty="0" smtClean="0"/>
              <a:t>Other Agencies/Entities using Finite Volume Core include NCAR (CESM), NASA (GEOS/GISS), Harvard (GEOS-</a:t>
            </a:r>
            <a:r>
              <a:rPr lang="en-US" sz="1700" dirty="0" err="1" smtClean="0"/>
              <a:t>Chem</a:t>
            </a:r>
            <a:r>
              <a:rPr lang="en-US" sz="1700" dirty="0" smtClean="0"/>
              <a:t>), Columbia Univ. (pollution studies), U. of </a:t>
            </a:r>
            <a:r>
              <a:rPr lang="en-US" sz="1700" dirty="0"/>
              <a:t>Washington </a:t>
            </a:r>
            <a:r>
              <a:rPr lang="en-US" sz="1700" dirty="0" smtClean="0"/>
              <a:t>(Dale </a:t>
            </a:r>
            <a:r>
              <a:rPr lang="en-US" sz="1700" dirty="0" err="1" smtClean="0"/>
              <a:t>Durran</a:t>
            </a:r>
            <a:r>
              <a:rPr lang="en-US" sz="1700" dirty="0" smtClean="0"/>
              <a:t>), Chinese </a:t>
            </a:r>
            <a:r>
              <a:rPr lang="en-US" sz="1700" dirty="0"/>
              <a:t>Academy of </a:t>
            </a:r>
            <a:r>
              <a:rPr lang="en-US" sz="1700" dirty="0" smtClean="0"/>
              <a:t>Sciences (IAP), Germany (ECHAM5), Japan (MIROC)</a:t>
            </a:r>
          </a:p>
          <a:p>
            <a:r>
              <a:rPr lang="en-US" sz="1700" b="1" dirty="0" smtClean="0"/>
              <a:t>Integration of FV3 with Common Community Physics Package and GMTB can support interaction with convective weather modeling community</a:t>
            </a:r>
          </a:p>
          <a:p>
            <a:r>
              <a:rPr lang="en-US" sz="1700" b="1" dirty="0"/>
              <a:t>From the beginning, the NGGPS strategy has been to find and implement the best global model </a:t>
            </a:r>
            <a:r>
              <a:rPr lang="en-US" sz="1700" dirty="0"/>
              <a:t>(unification at regional scales/picking the best convective model, while desirable, has </a:t>
            </a:r>
            <a:r>
              <a:rPr lang="en-US" sz="1700" dirty="0" smtClean="0"/>
              <a:t>not </a:t>
            </a:r>
            <a:r>
              <a:rPr lang="en-US" sz="1700" dirty="0"/>
              <a:t>been an objective of NGGPS</a:t>
            </a:r>
            <a:r>
              <a:rPr lang="en-US" sz="1700" dirty="0" smtClean="0"/>
              <a:t>)</a:t>
            </a:r>
          </a:p>
          <a:p>
            <a:pPr lvl="1"/>
            <a:r>
              <a:rPr lang="en-US" sz="1700" b="1" dirty="0"/>
              <a:t>Nothing in </a:t>
            </a:r>
            <a:r>
              <a:rPr lang="en-US" sz="1700" b="1" dirty="0" smtClean="0"/>
              <a:t>results precludes </a:t>
            </a:r>
            <a:r>
              <a:rPr lang="en-US" sz="1700" b="1" dirty="0"/>
              <a:t>eventual global-regional unification based on </a:t>
            </a:r>
            <a:r>
              <a:rPr lang="en-US" sz="1700" b="1" dirty="0" smtClean="0"/>
              <a:t>FV3</a:t>
            </a:r>
          </a:p>
        </p:txBody>
      </p:sp>
    </p:spTree>
    <p:extLst>
      <p:ext uri="{BB962C8B-B14F-4D97-AF65-F5344CB8AC3E}">
        <p14:creationId xmlns:p14="http://schemas.microsoft.com/office/powerpoint/2010/main" val="744570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sz="2800" dirty="0" smtClean="0"/>
          </a:p>
          <a:p>
            <a:pPr marL="0" indent="0" algn="ctr">
              <a:buNone/>
            </a:pPr>
            <a:r>
              <a:rPr lang="en-US" sz="4400" dirty="0" smtClean="0"/>
              <a:t>Detailed </a:t>
            </a:r>
            <a:r>
              <a:rPr lang="en-US" sz="4400" dirty="0"/>
              <a:t>Phase 2 Test Results</a:t>
            </a:r>
          </a:p>
          <a:p>
            <a:pPr marL="0" indent="0" algn="ctr">
              <a:buNone/>
            </a:pPr>
            <a:endParaRPr lang="en-US" sz="5400" dirty="0"/>
          </a:p>
          <a:p>
            <a:pPr marL="0" indent="0" algn="ctr">
              <a:buNone/>
            </a:pPr>
            <a:endParaRPr lang="en-US" sz="4400" dirty="0" smtClean="0"/>
          </a:p>
          <a:p>
            <a:pPr marL="0" indent="0" algn="ctr">
              <a:buNone/>
            </a:pPr>
            <a:endParaRPr lang="en-US" sz="2800" dirty="0" smtClean="0"/>
          </a:p>
          <a:p>
            <a:pPr marL="0" indent="0" algn="ctr">
              <a:buNone/>
            </a:pPr>
            <a:endParaRPr lang="en-US" sz="4400" dirty="0" smtClean="0"/>
          </a:p>
        </p:txBody>
      </p:sp>
    </p:spTree>
    <p:extLst>
      <p:ext uri="{BB962C8B-B14F-4D97-AF65-F5344CB8AC3E}">
        <p14:creationId xmlns:p14="http://schemas.microsoft.com/office/powerpoint/2010/main" val="40600360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114300"/>
            <a:ext cx="7124700" cy="1028700"/>
          </a:xfrm>
        </p:spPr>
        <p:txBody>
          <a:bodyPr/>
          <a:lstStyle/>
          <a:p>
            <a:r>
              <a:rPr lang="en-US" sz="3200" b="1" dirty="0" smtClean="0"/>
              <a:t>#1: Whole Atmosphere Model (WAM) Suitability</a:t>
            </a:r>
            <a:endParaRPr lang="en-US" sz="3200" b="1" dirty="0"/>
          </a:p>
        </p:txBody>
      </p:sp>
      <p:sp>
        <p:nvSpPr>
          <p:cNvPr id="3" name="Content Placeholder 2"/>
          <p:cNvSpPr>
            <a:spLocks noGrp="1"/>
          </p:cNvSpPr>
          <p:nvPr>
            <p:ph idx="1"/>
          </p:nvPr>
        </p:nvSpPr>
        <p:spPr>
          <a:xfrm>
            <a:off x="0" y="1447800"/>
            <a:ext cx="9143999" cy="5183024"/>
          </a:xfrm>
        </p:spPr>
        <p:txBody>
          <a:bodyPr/>
          <a:lstStyle/>
          <a:p>
            <a:r>
              <a:rPr lang="en-US" sz="2400" dirty="0" smtClean="0"/>
              <a:t>SWPC WAM development team considered approaches by MPAS and FV3 to </a:t>
            </a:r>
            <a:r>
              <a:rPr lang="en-US" sz="2400" dirty="0" err="1" smtClean="0"/>
              <a:t>SWx</a:t>
            </a:r>
            <a:r>
              <a:rPr lang="en-US" sz="2400" dirty="0" smtClean="0"/>
              <a:t> requirements:</a:t>
            </a:r>
          </a:p>
          <a:p>
            <a:pPr lvl="1"/>
            <a:r>
              <a:rPr lang="en-US" sz="2400" dirty="0" smtClean="0"/>
              <a:t>Both </a:t>
            </a:r>
            <a:r>
              <a:rPr lang="en-US" sz="2400" dirty="0" err="1" smtClean="0"/>
              <a:t>dycore</a:t>
            </a:r>
            <a:r>
              <a:rPr lang="en-US" sz="2400" dirty="0" smtClean="0"/>
              <a:t> teams have adequate plans in place for addressing </a:t>
            </a:r>
            <a:r>
              <a:rPr lang="en-US" sz="2400" dirty="0" err="1" smtClean="0"/>
              <a:t>SWx</a:t>
            </a:r>
            <a:r>
              <a:rPr lang="en-US" sz="2400" dirty="0" smtClean="0"/>
              <a:t> requirements for the next generation WAM and no preference was given to either </a:t>
            </a:r>
            <a:r>
              <a:rPr lang="en-US" sz="2400" dirty="0" err="1" smtClean="0"/>
              <a:t>dycore</a:t>
            </a:r>
            <a:endParaRPr lang="en-US" sz="2400" dirty="0" smtClean="0"/>
          </a:p>
          <a:p>
            <a:pPr lvl="1"/>
            <a:r>
              <a:rPr lang="en-US" sz="2400" dirty="0" smtClean="0"/>
              <a:t>Some requirements are not fully addressed by either </a:t>
            </a:r>
            <a:r>
              <a:rPr lang="en-US" sz="2400" dirty="0" err="1" smtClean="0"/>
              <a:t>dycore</a:t>
            </a:r>
            <a:r>
              <a:rPr lang="en-US" sz="2400" dirty="0" smtClean="0"/>
              <a:t> such as the approach to thermodynamics in a whole atmosphere</a:t>
            </a:r>
          </a:p>
          <a:p>
            <a:pPr lvl="1"/>
            <a:r>
              <a:rPr lang="en-US" sz="2400" dirty="0" smtClean="0"/>
              <a:t>Significant effort still remains to adapt both </a:t>
            </a:r>
            <a:r>
              <a:rPr lang="en-US" sz="2400" dirty="0" err="1" smtClean="0"/>
              <a:t>dycores</a:t>
            </a:r>
            <a:r>
              <a:rPr lang="en-US" sz="2400" dirty="0" smtClean="0"/>
              <a:t> to the full atmosphere altitude/pressure domain currently covered by WAM</a:t>
            </a:r>
          </a:p>
        </p:txBody>
      </p:sp>
    </p:spTree>
    <p:extLst>
      <p:ext uri="{BB962C8B-B14F-4D97-AF65-F5344CB8AC3E}">
        <p14:creationId xmlns:p14="http://schemas.microsoft.com/office/powerpoint/2010/main" val="24353281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 y="1565348"/>
            <a:ext cx="3218688" cy="2487168"/>
          </a:xfrm>
          <a:prstGeom prst="rect">
            <a:avLst/>
          </a:prstGeom>
        </p:spPr>
      </p:pic>
      <p:pic>
        <p:nvPicPr>
          <p:cNvPr id="8" name="Content Placeholder 7"/>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029712" y="1600200"/>
            <a:ext cx="3218688" cy="2487168"/>
          </a:xfrm>
        </p:spPr>
      </p:pic>
      <p:sp>
        <p:nvSpPr>
          <p:cNvPr id="9" name="TextBox 8"/>
          <p:cNvSpPr txBox="1"/>
          <p:nvPr/>
        </p:nvSpPr>
        <p:spPr>
          <a:xfrm>
            <a:off x="226943" y="4029993"/>
            <a:ext cx="3701536" cy="2862322"/>
          </a:xfrm>
          <a:prstGeom prst="rect">
            <a:avLst/>
          </a:prstGeom>
          <a:noFill/>
        </p:spPr>
        <p:txBody>
          <a:bodyPr wrap="square" rtlCol="0">
            <a:spAutoFit/>
          </a:bodyPr>
          <a:lstStyle/>
          <a:p>
            <a:r>
              <a:rPr lang="en-US" dirty="0" smtClean="0"/>
              <a:t>Scatterplots of </a:t>
            </a:r>
            <a:r>
              <a:rPr lang="en-US" dirty="0" err="1" smtClean="0"/>
              <a:t>Θe</a:t>
            </a:r>
            <a:r>
              <a:rPr lang="en-US" dirty="0" smtClean="0"/>
              <a:t> and proxy </a:t>
            </a:r>
            <a:r>
              <a:rPr lang="en-US" dirty="0" err="1" smtClean="0"/>
              <a:t>Θe</a:t>
            </a:r>
            <a:r>
              <a:rPr lang="en-US" dirty="0" smtClean="0"/>
              <a:t> (tracer) at day 15 for the moist </a:t>
            </a:r>
            <a:r>
              <a:rPr lang="en-US" dirty="0" err="1" smtClean="0"/>
              <a:t>baroclinic</a:t>
            </a:r>
            <a:r>
              <a:rPr lang="en-US" dirty="0" smtClean="0"/>
              <a:t> wave (DCMIP test 4.2). Compare with Figure 1 of Johnson et al. 2000.</a:t>
            </a:r>
          </a:p>
          <a:p>
            <a:endParaRPr lang="en-US" dirty="0"/>
          </a:p>
          <a:p>
            <a:r>
              <a:rPr lang="en-US" dirty="0" smtClean="0"/>
              <a:t>FV3, GFS and MPAS are similar, much better than CCM3 result from Johnson et al.</a:t>
            </a:r>
          </a:p>
          <a:p>
            <a:r>
              <a:rPr lang="en-US" dirty="0" smtClean="0"/>
              <a:t> </a:t>
            </a:r>
            <a:endParaRPr lang="en-US" dirty="0"/>
          </a:p>
        </p:txBody>
      </p:sp>
      <p:sp>
        <p:nvSpPr>
          <p:cNvPr id="10" name="TextBox 9"/>
          <p:cNvSpPr txBox="1"/>
          <p:nvPr/>
        </p:nvSpPr>
        <p:spPr>
          <a:xfrm>
            <a:off x="4636925" y="3695900"/>
            <a:ext cx="452355" cy="369332"/>
          </a:xfrm>
          <a:prstGeom prst="rect">
            <a:avLst/>
          </a:prstGeom>
          <a:noFill/>
        </p:spPr>
        <p:txBody>
          <a:bodyPr wrap="none" rtlCol="0">
            <a:spAutoFit/>
          </a:bodyPr>
          <a:lstStyle/>
          <a:p>
            <a:r>
              <a:rPr lang="en-US" dirty="0" err="1" smtClean="0"/>
              <a:t>Θe</a:t>
            </a:r>
            <a:r>
              <a:rPr lang="en-US" dirty="0" smtClean="0"/>
              <a:t> </a:t>
            </a:r>
            <a:endParaRPr lang="en-US" dirty="0"/>
          </a:p>
        </p:txBody>
      </p:sp>
      <p:sp>
        <p:nvSpPr>
          <p:cNvPr id="11" name="TextBox 10"/>
          <p:cNvSpPr txBox="1"/>
          <p:nvPr/>
        </p:nvSpPr>
        <p:spPr>
          <a:xfrm rot="16200000">
            <a:off x="2812070" y="2544576"/>
            <a:ext cx="1032479" cy="369332"/>
          </a:xfrm>
          <a:prstGeom prst="rect">
            <a:avLst/>
          </a:prstGeom>
          <a:noFill/>
        </p:spPr>
        <p:txBody>
          <a:bodyPr wrap="none" rtlCol="0">
            <a:spAutoFit/>
          </a:bodyPr>
          <a:lstStyle/>
          <a:p>
            <a:r>
              <a:rPr lang="en-US" dirty="0" smtClean="0"/>
              <a:t>Proxy </a:t>
            </a:r>
            <a:r>
              <a:rPr lang="en-US" dirty="0" err="1" smtClean="0"/>
              <a:t>Θe</a:t>
            </a:r>
            <a:r>
              <a:rPr lang="en-US" dirty="0" smtClean="0"/>
              <a:t> </a:t>
            </a:r>
            <a:endParaRPr lang="en-US" dirty="0"/>
          </a:p>
        </p:txBody>
      </p:sp>
      <p:sp>
        <p:nvSpPr>
          <p:cNvPr id="14" name="TextBox 13"/>
          <p:cNvSpPr txBox="1"/>
          <p:nvPr/>
        </p:nvSpPr>
        <p:spPr>
          <a:xfrm rot="16200000">
            <a:off x="-180625" y="2488203"/>
            <a:ext cx="1074268" cy="369332"/>
          </a:xfrm>
          <a:prstGeom prst="rect">
            <a:avLst/>
          </a:prstGeom>
          <a:noFill/>
        </p:spPr>
        <p:txBody>
          <a:bodyPr wrap="none" rtlCol="0">
            <a:spAutoFit/>
          </a:bodyPr>
          <a:lstStyle/>
          <a:p>
            <a:r>
              <a:rPr lang="en-US" dirty="0" smtClean="0"/>
              <a:t>Proxy </a:t>
            </a:r>
            <a:r>
              <a:rPr lang="en-US" dirty="0" err="1" smtClean="0"/>
              <a:t>Θe</a:t>
            </a:r>
            <a:r>
              <a:rPr lang="en-US" dirty="0" smtClean="0"/>
              <a:t> </a:t>
            </a:r>
            <a:endParaRPr lang="en-US" dirty="0"/>
          </a:p>
        </p:txBody>
      </p:sp>
      <p:sp>
        <p:nvSpPr>
          <p:cNvPr id="15" name="TextBox 14"/>
          <p:cNvSpPr txBox="1"/>
          <p:nvPr/>
        </p:nvSpPr>
        <p:spPr>
          <a:xfrm>
            <a:off x="1547279" y="276822"/>
            <a:ext cx="6019800" cy="707886"/>
          </a:xfrm>
          <a:prstGeom prst="rect">
            <a:avLst/>
          </a:prstGeom>
          <a:noFill/>
        </p:spPr>
        <p:txBody>
          <a:bodyPr wrap="square" rtlCol="0">
            <a:spAutoFit/>
          </a:bodyPr>
          <a:lstStyle/>
          <a:p>
            <a:r>
              <a:rPr lang="en-US" sz="2000" b="1" dirty="0"/>
              <a:t>#2: Conservation Test: RMS Difference Between </a:t>
            </a:r>
            <a:r>
              <a:rPr lang="en-US" sz="2000" b="1" dirty="0" err="1"/>
              <a:t>Advected</a:t>
            </a:r>
            <a:r>
              <a:rPr lang="en-US" sz="2000" b="1" dirty="0"/>
              <a:t> Tracer and Dynamical Field (Day 15)</a:t>
            </a:r>
            <a:endParaRPr lang="en-US" sz="2000" dirty="0"/>
          </a:p>
        </p:txBody>
      </p:sp>
      <p:sp>
        <p:nvSpPr>
          <p:cNvPr id="17" name="TextBox 16"/>
          <p:cNvSpPr txBox="1"/>
          <p:nvPr/>
        </p:nvSpPr>
        <p:spPr>
          <a:xfrm>
            <a:off x="3812803" y="1337846"/>
            <a:ext cx="1812680" cy="338554"/>
          </a:xfrm>
          <a:prstGeom prst="rect">
            <a:avLst/>
          </a:prstGeom>
          <a:solidFill>
            <a:schemeClr val="bg1"/>
          </a:solidFill>
        </p:spPr>
        <p:txBody>
          <a:bodyPr wrap="square" rtlCol="0">
            <a:spAutoFit/>
          </a:bodyPr>
          <a:lstStyle/>
          <a:p>
            <a:r>
              <a:rPr lang="en-US" sz="1600" dirty="0" smtClean="0"/>
              <a:t>MPAS </a:t>
            </a:r>
            <a:r>
              <a:rPr lang="en-US" sz="1400" dirty="0" smtClean="0"/>
              <a:t>RMS=0.126</a:t>
            </a:r>
            <a:endParaRPr lang="en-US" sz="1400" dirty="0"/>
          </a:p>
        </p:txBody>
      </p:sp>
      <p:sp>
        <p:nvSpPr>
          <p:cNvPr id="21" name="TextBox 20"/>
          <p:cNvSpPr txBox="1"/>
          <p:nvPr/>
        </p:nvSpPr>
        <p:spPr>
          <a:xfrm>
            <a:off x="940138" y="1337846"/>
            <a:ext cx="1690612" cy="338554"/>
          </a:xfrm>
          <a:prstGeom prst="rect">
            <a:avLst/>
          </a:prstGeom>
          <a:solidFill>
            <a:schemeClr val="bg1"/>
          </a:solidFill>
        </p:spPr>
        <p:txBody>
          <a:bodyPr wrap="square" rtlCol="0">
            <a:spAutoFit/>
          </a:bodyPr>
          <a:lstStyle/>
          <a:p>
            <a:r>
              <a:rPr lang="en-US" sz="1600" dirty="0"/>
              <a:t>FV3 </a:t>
            </a:r>
            <a:r>
              <a:rPr lang="en-US" sz="1400" dirty="0" smtClean="0"/>
              <a:t>RMS=0.232</a:t>
            </a:r>
            <a:endParaRPr lang="en-US" sz="1400" dirty="0"/>
          </a:p>
        </p:txBody>
      </p:sp>
      <p:pic>
        <p:nvPicPr>
          <p:cNvPr id="12" name="Content Placeholder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1512" y="1565348"/>
            <a:ext cx="3218688" cy="2487168"/>
          </a:xfrm>
          <a:prstGeom prst="rect">
            <a:avLst/>
          </a:prstGeom>
        </p:spPr>
      </p:pic>
      <p:sp>
        <p:nvSpPr>
          <p:cNvPr id="16" name="TextBox 15"/>
          <p:cNvSpPr txBox="1"/>
          <p:nvPr/>
        </p:nvSpPr>
        <p:spPr>
          <a:xfrm>
            <a:off x="6772420" y="1337846"/>
            <a:ext cx="1676400" cy="338554"/>
          </a:xfrm>
          <a:prstGeom prst="rect">
            <a:avLst/>
          </a:prstGeom>
          <a:solidFill>
            <a:schemeClr val="bg1"/>
          </a:solidFill>
        </p:spPr>
        <p:txBody>
          <a:bodyPr wrap="square" rtlCol="0">
            <a:spAutoFit/>
          </a:bodyPr>
          <a:lstStyle/>
          <a:p>
            <a:r>
              <a:rPr lang="en-US" sz="1600" dirty="0" smtClean="0"/>
              <a:t>GFS </a:t>
            </a:r>
            <a:r>
              <a:rPr lang="en-US" sz="1400" dirty="0" smtClean="0"/>
              <a:t>RMS=0.202</a:t>
            </a:r>
            <a:endParaRPr lang="en-US" sz="1400" dirty="0"/>
          </a:p>
        </p:txBody>
      </p:sp>
      <p:sp>
        <p:nvSpPr>
          <p:cNvPr id="18" name="TextBox 17"/>
          <p:cNvSpPr txBox="1"/>
          <p:nvPr/>
        </p:nvSpPr>
        <p:spPr>
          <a:xfrm>
            <a:off x="7518790" y="3695900"/>
            <a:ext cx="452355" cy="369332"/>
          </a:xfrm>
          <a:prstGeom prst="rect">
            <a:avLst/>
          </a:prstGeom>
          <a:noFill/>
        </p:spPr>
        <p:txBody>
          <a:bodyPr wrap="none" rtlCol="0">
            <a:spAutoFit/>
          </a:bodyPr>
          <a:lstStyle/>
          <a:p>
            <a:r>
              <a:rPr lang="en-US" dirty="0" err="1" smtClean="0"/>
              <a:t>Θe</a:t>
            </a:r>
            <a:r>
              <a:rPr lang="en-US" dirty="0" smtClean="0"/>
              <a:t> </a:t>
            </a:r>
            <a:endParaRPr lang="en-US" dirty="0"/>
          </a:p>
        </p:txBody>
      </p:sp>
      <p:sp>
        <p:nvSpPr>
          <p:cNvPr id="19" name="TextBox 18"/>
          <p:cNvSpPr txBox="1"/>
          <p:nvPr/>
        </p:nvSpPr>
        <p:spPr>
          <a:xfrm>
            <a:off x="1513989" y="3695900"/>
            <a:ext cx="452355" cy="369332"/>
          </a:xfrm>
          <a:prstGeom prst="rect">
            <a:avLst/>
          </a:prstGeom>
          <a:noFill/>
        </p:spPr>
        <p:txBody>
          <a:bodyPr wrap="none" rtlCol="0">
            <a:spAutoFit/>
          </a:bodyPr>
          <a:lstStyle/>
          <a:p>
            <a:r>
              <a:rPr lang="en-US" dirty="0" err="1" smtClean="0"/>
              <a:t>Θe</a:t>
            </a:r>
            <a:r>
              <a:rPr lang="en-US" dirty="0" smtClean="0"/>
              <a:t> </a:t>
            </a:r>
            <a:endParaRPr lang="en-US" dirty="0"/>
          </a:p>
        </p:txBody>
      </p:sp>
      <p:sp>
        <p:nvSpPr>
          <p:cNvPr id="22" name="TextBox 21"/>
          <p:cNvSpPr txBox="1"/>
          <p:nvPr/>
        </p:nvSpPr>
        <p:spPr>
          <a:xfrm rot="16200000">
            <a:off x="5721649" y="2509097"/>
            <a:ext cx="1032479" cy="369332"/>
          </a:xfrm>
          <a:prstGeom prst="rect">
            <a:avLst/>
          </a:prstGeom>
          <a:noFill/>
        </p:spPr>
        <p:txBody>
          <a:bodyPr wrap="none" rtlCol="0">
            <a:spAutoFit/>
          </a:bodyPr>
          <a:lstStyle/>
          <a:p>
            <a:r>
              <a:rPr lang="en-US" dirty="0" smtClean="0"/>
              <a:t>Proxy </a:t>
            </a:r>
            <a:r>
              <a:rPr lang="en-US" dirty="0" err="1" smtClean="0"/>
              <a:t>Θe</a:t>
            </a:r>
            <a:r>
              <a:rPr lang="en-US" dirty="0" smtClean="0"/>
              <a:t> </a:t>
            </a:r>
            <a:endParaRPr lang="en-US" dirty="0"/>
          </a:p>
        </p:txBody>
      </p:sp>
      <p:pic>
        <p:nvPicPr>
          <p:cNvPr id="23" name="Picture 2"/>
          <p:cNvPicPr>
            <a:picLocks noChangeAspect="1" noChangeArrowheads="1"/>
          </p:cNvPicPr>
          <p:nvPr/>
        </p:nvPicPr>
        <p:blipFill rotWithShape="1">
          <a:blip r:embed="rId6" cstate="print"/>
          <a:srcRect l="39479" t="64782" r="28160" b="11918"/>
          <a:stretch/>
        </p:blipFill>
        <p:spPr bwMode="auto">
          <a:xfrm>
            <a:off x="3928479" y="4735215"/>
            <a:ext cx="4937760" cy="1691640"/>
          </a:xfrm>
          <a:prstGeom prst="rect">
            <a:avLst/>
          </a:prstGeom>
          <a:noFill/>
          <a:ln w="9525">
            <a:noFill/>
            <a:miter lim="800000"/>
            <a:headEnd/>
            <a:tailEnd/>
          </a:ln>
        </p:spPr>
      </p:pic>
      <p:sp>
        <p:nvSpPr>
          <p:cNvPr id="3" name="TextBox 2"/>
          <p:cNvSpPr txBox="1"/>
          <p:nvPr/>
        </p:nvSpPr>
        <p:spPr>
          <a:xfrm>
            <a:off x="4778151" y="6433245"/>
            <a:ext cx="3476786" cy="307777"/>
          </a:xfrm>
          <a:prstGeom prst="rect">
            <a:avLst/>
          </a:prstGeom>
          <a:noFill/>
        </p:spPr>
        <p:txBody>
          <a:bodyPr wrap="none" rtlCol="0">
            <a:spAutoFit/>
          </a:bodyPr>
          <a:lstStyle/>
          <a:p>
            <a:r>
              <a:rPr lang="en-US" sz="1400" dirty="0" smtClean="0"/>
              <a:t>Day-10 scatter plots from Johnson et al. 2000</a:t>
            </a:r>
            <a:endParaRPr lang="en-US" sz="1400" dirty="0"/>
          </a:p>
        </p:txBody>
      </p:sp>
      <p:sp>
        <p:nvSpPr>
          <p:cNvPr id="24" name="TextBox 23"/>
          <p:cNvSpPr txBox="1"/>
          <p:nvPr/>
        </p:nvSpPr>
        <p:spPr>
          <a:xfrm>
            <a:off x="4648200" y="4343400"/>
            <a:ext cx="1295401" cy="338554"/>
          </a:xfrm>
          <a:prstGeom prst="rect">
            <a:avLst/>
          </a:prstGeom>
          <a:solidFill>
            <a:schemeClr val="bg1"/>
          </a:solidFill>
        </p:spPr>
        <p:txBody>
          <a:bodyPr wrap="square" rtlCol="0">
            <a:spAutoFit/>
          </a:bodyPr>
          <a:lstStyle/>
          <a:p>
            <a:r>
              <a:rPr lang="en-US" sz="1600" smtClean="0"/>
              <a:t>UW</a:t>
            </a:r>
            <a:r>
              <a:rPr lang="en-US" sz="1400" smtClean="0"/>
              <a:t> RMS=0.69</a:t>
            </a:r>
            <a:endParaRPr lang="en-US" sz="1400" dirty="0"/>
          </a:p>
        </p:txBody>
      </p:sp>
      <p:sp>
        <p:nvSpPr>
          <p:cNvPr id="25" name="TextBox 24"/>
          <p:cNvSpPr txBox="1"/>
          <p:nvPr/>
        </p:nvSpPr>
        <p:spPr>
          <a:xfrm>
            <a:off x="6953629" y="4396661"/>
            <a:ext cx="1474061" cy="338554"/>
          </a:xfrm>
          <a:prstGeom prst="rect">
            <a:avLst/>
          </a:prstGeom>
          <a:solidFill>
            <a:schemeClr val="bg1"/>
          </a:solidFill>
        </p:spPr>
        <p:txBody>
          <a:bodyPr wrap="square" rtlCol="0">
            <a:spAutoFit/>
          </a:bodyPr>
          <a:lstStyle/>
          <a:p>
            <a:r>
              <a:rPr lang="en-US" sz="1600" dirty="0" smtClean="0"/>
              <a:t>CCM3</a:t>
            </a:r>
            <a:r>
              <a:rPr lang="en-US" sz="1400" dirty="0" smtClean="0"/>
              <a:t> RMS=10.6</a:t>
            </a:r>
            <a:endParaRPr lang="en-US" sz="1400" dirty="0"/>
          </a:p>
        </p:txBody>
      </p:sp>
    </p:spTree>
    <p:extLst>
      <p:ext uri="{BB962C8B-B14F-4D97-AF65-F5344CB8AC3E}">
        <p14:creationId xmlns:p14="http://schemas.microsoft.com/office/powerpoint/2010/main" val="13359511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95276"/>
            <a:ext cx="4572000" cy="3532908"/>
          </a:xfrm>
          <a:prstGeom prst="rect">
            <a:avLst/>
          </a:prstGeom>
        </p:spPr>
      </p:pic>
      <p:sp>
        <p:nvSpPr>
          <p:cNvPr id="2" name="Title 1"/>
          <p:cNvSpPr>
            <a:spLocks noGrp="1"/>
          </p:cNvSpPr>
          <p:nvPr>
            <p:ph type="title"/>
          </p:nvPr>
        </p:nvSpPr>
        <p:spPr>
          <a:xfrm>
            <a:off x="1219200" y="276119"/>
            <a:ext cx="6705600" cy="675626"/>
          </a:xfrm>
        </p:spPr>
        <p:txBody>
          <a:bodyPr>
            <a:noAutofit/>
          </a:bodyPr>
          <a:lstStyle/>
          <a:p>
            <a:r>
              <a:rPr lang="en-US" sz="2000" b="1" dirty="0" smtClean="0"/>
              <a:t>#2: Conservation Test: RMS Difference Between </a:t>
            </a:r>
            <a:r>
              <a:rPr lang="en-US" sz="2000" b="1" dirty="0" err="1" smtClean="0"/>
              <a:t>Advected</a:t>
            </a:r>
            <a:r>
              <a:rPr lang="en-US" sz="2000" b="1" dirty="0" smtClean="0"/>
              <a:t> Tracer and Dynamical Field (Day 15)</a:t>
            </a:r>
            <a:endParaRPr lang="en-US" sz="2000" b="1" dirty="0"/>
          </a:p>
        </p:txBody>
      </p:sp>
      <p:sp>
        <p:nvSpPr>
          <p:cNvPr id="5" name="TextBox 4"/>
          <p:cNvSpPr txBox="1"/>
          <p:nvPr/>
        </p:nvSpPr>
        <p:spPr>
          <a:xfrm>
            <a:off x="808382" y="2438400"/>
            <a:ext cx="821635" cy="923330"/>
          </a:xfrm>
          <a:prstGeom prst="rect">
            <a:avLst/>
          </a:prstGeom>
          <a:noFill/>
          <a:ln w="19050">
            <a:solidFill>
              <a:schemeClr val="tx1"/>
            </a:solidFill>
          </a:ln>
        </p:spPr>
        <p:txBody>
          <a:bodyPr wrap="none" rtlCol="0">
            <a:spAutoFit/>
          </a:bodyPr>
          <a:lstStyle/>
          <a:p>
            <a:r>
              <a:rPr lang="en-US" dirty="0" smtClean="0"/>
              <a:t>GFS</a:t>
            </a:r>
          </a:p>
          <a:p>
            <a:r>
              <a:rPr lang="en-US" dirty="0" smtClean="0">
                <a:solidFill>
                  <a:srgbClr val="92D050"/>
                </a:solidFill>
              </a:rPr>
              <a:t>FV3</a:t>
            </a:r>
          </a:p>
          <a:p>
            <a:r>
              <a:rPr lang="en-US" dirty="0" smtClean="0">
                <a:solidFill>
                  <a:srgbClr val="C00000"/>
                </a:solidFill>
              </a:rPr>
              <a:t>MPAS</a:t>
            </a:r>
            <a:endParaRPr lang="en-US" dirty="0">
              <a:solidFill>
                <a:srgbClr val="C00000"/>
              </a:solidFill>
            </a:endParaRPr>
          </a:p>
        </p:txBody>
      </p:sp>
      <p:sp>
        <p:nvSpPr>
          <p:cNvPr id="8" name="TextBox 7"/>
          <p:cNvSpPr txBox="1"/>
          <p:nvPr/>
        </p:nvSpPr>
        <p:spPr>
          <a:xfrm>
            <a:off x="393144" y="5445333"/>
            <a:ext cx="7988856" cy="1200329"/>
          </a:xfrm>
          <a:prstGeom prst="rect">
            <a:avLst/>
          </a:prstGeom>
          <a:noFill/>
        </p:spPr>
        <p:txBody>
          <a:bodyPr wrap="square" rtlCol="0">
            <a:spAutoFit/>
          </a:bodyPr>
          <a:lstStyle/>
          <a:p>
            <a:r>
              <a:rPr lang="en-US" dirty="0" smtClean="0"/>
              <a:t>Global average RMS difference between prognostic equivalent potential </a:t>
            </a:r>
          </a:p>
          <a:p>
            <a:r>
              <a:rPr lang="en-US" dirty="0" smtClean="0"/>
              <a:t>temperature and tracer equivalent potential temperature calculated for each model level. Insets on right show detail at lower and upper levels of model, note that x-axes scales are much larger in insets.</a:t>
            </a:r>
            <a:endParaRPr lang="en-US" dirty="0"/>
          </a:p>
        </p:txBody>
      </p:sp>
      <p:sp>
        <p:nvSpPr>
          <p:cNvPr id="9" name="TextBox 8"/>
          <p:cNvSpPr txBox="1"/>
          <p:nvPr/>
        </p:nvSpPr>
        <p:spPr>
          <a:xfrm rot="5400000" flipV="1">
            <a:off x="-470364" y="3002210"/>
            <a:ext cx="1310060" cy="369332"/>
          </a:xfrm>
          <a:prstGeom prst="rect">
            <a:avLst/>
          </a:prstGeom>
          <a:noFill/>
        </p:spPr>
        <p:txBody>
          <a:bodyPr wrap="square" rtlCol="0">
            <a:spAutoFit/>
          </a:bodyPr>
          <a:lstStyle/>
          <a:p>
            <a:r>
              <a:rPr lang="en-US" dirty="0" smtClean="0"/>
              <a:t>Pressure</a:t>
            </a:r>
            <a:endParaRPr lang="en-US"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71111"/>
          <a:stretch/>
        </p:blipFill>
        <p:spPr>
          <a:xfrm>
            <a:off x="4863156" y="1588760"/>
            <a:ext cx="4173620" cy="1020619"/>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b="71215"/>
          <a:stretch/>
        </p:blipFill>
        <p:spPr>
          <a:xfrm>
            <a:off x="4859381" y="4091368"/>
            <a:ext cx="4177394" cy="1016965"/>
          </a:xfrm>
          <a:prstGeom prst="rect">
            <a:avLst/>
          </a:prstGeom>
        </p:spPr>
      </p:pic>
      <p:cxnSp>
        <p:nvCxnSpPr>
          <p:cNvPr id="12" name="Straight Arrow Connector 11"/>
          <p:cNvCxnSpPr/>
          <p:nvPr/>
        </p:nvCxnSpPr>
        <p:spPr>
          <a:xfrm>
            <a:off x="2895600" y="1905000"/>
            <a:ext cx="2057400" cy="76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048000" y="4719547"/>
            <a:ext cx="1905000" cy="976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0116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6617185" cy="1078030"/>
          </a:xfrm>
        </p:spPr>
        <p:txBody>
          <a:bodyPr>
            <a:normAutofit fontScale="90000"/>
          </a:bodyPr>
          <a:lstStyle/>
          <a:p>
            <a:pPr algn="ctr"/>
            <a:r>
              <a:rPr lang="en-US" sz="2000" b="1" dirty="0" smtClean="0"/>
              <a:t>#2: Conservation Test Case (Grid Imprint Assessment): </a:t>
            </a:r>
            <a:r>
              <a:rPr lang="en-US" sz="2000" b="1" i="1" dirty="0" smtClean="0"/>
              <a:t>Dry Case </a:t>
            </a:r>
            <a:r>
              <a:rPr lang="en-US" sz="2000" b="1" dirty="0" smtClean="0"/>
              <a:t>(Southern Hem) Vertical Velocity </a:t>
            </a:r>
            <a:r>
              <a:rPr lang="en-US" sz="2000" b="1" dirty="0"/>
              <a:t>at </a:t>
            </a:r>
            <a:r>
              <a:rPr lang="en-US" sz="2000" b="1" dirty="0" smtClean="0"/>
              <a:t>Lowest </a:t>
            </a:r>
            <a:r>
              <a:rPr lang="en-US" sz="2000" b="1" dirty="0"/>
              <a:t>L</a:t>
            </a:r>
            <a:r>
              <a:rPr lang="en-US" sz="2000" b="1" dirty="0" smtClean="0"/>
              <a:t>evel</a:t>
            </a:r>
            <a:r>
              <a:rPr lang="en-US" sz="2000" b="1" dirty="0"/>
              <a:t>, </a:t>
            </a:r>
            <a:r>
              <a:rPr lang="en-US" sz="2000" b="1" dirty="0" smtClean="0"/>
              <a:t>Day </a:t>
            </a:r>
            <a:r>
              <a:rPr lang="en-US" sz="2000" b="1" dirty="0"/>
              <a:t>1 </a:t>
            </a:r>
            <a:r>
              <a:rPr lang="en-US" sz="2000" b="1" dirty="0" smtClean="0"/>
              <a:t>(Zonal Mean Removed</a:t>
            </a:r>
            <a:r>
              <a:rPr lang="en-US" sz="2000" b="1" dirty="0"/>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451" y="2125266"/>
            <a:ext cx="6858000" cy="3857625"/>
          </a:xfrm>
          <a:prstGeom prst="rect">
            <a:avLst/>
          </a:prstGeom>
        </p:spPr>
      </p:pic>
      <p:sp>
        <p:nvSpPr>
          <p:cNvPr id="5" name="TextBox 4"/>
          <p:cNvSpPr txBox="1"/>
          <p:nvPr/>
        </p:nvSpPr>
        <p:spPr>
          <a:xfrm>
            <a:off x="2140808" y="3016593"/>
            <a:ext cx="324365" cy="300082"/>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350"/>
          </a:p>
        </p:txBody>
      </p:sp>
      <p:sp>
        <p:nvSpPr>
          <p:cNvPr id="6" name="TextBox 5"/>
          <p:cNvSpPr txBox="1"/>
          <p:nvPr/>
        </p:nvSpPr>
        <p:spPr>
          <a:xfrm>
            <a:off x="5684107" y="2787994"/>
            <a:ext cx="324365" cy="300082"/>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350"/>
          </a:p>
        </p:txBody>
      </p:sp>
      <p:sp>
        <p:nvSpPr>
          <p:cNvPr id="9" name="TextBox 8"/>
          <p:cNvSpPr txBox="1"/>
          <p:nvPr/>
        </p:nvSpPr>
        <p:spPr>
          <a:xfrm>
            <a:off x="127888" y="2350568"/>
            <a:ext cx="1098378" cy="300082"/>
          </a:xfrm>
          <a:prstGeom prst="rect">
            <a:avLst/>
          </a:prstGeom>
          <a:noFill/>
        </p:spPr>
        <p:txBody>
          <a:bodyPr wrap="none" rtlCol="0">
            <a:spAutoFit/>
          </a:bodyPr>
          <a:lstStyle/>
          <a:p>
            <a:r>
              <a:rPr lang="en-US" sz="1350"/>
              <a:t>cube corner</a:t>
            </a:r>
          </a:p>
        </p:txBody>
      </p:sp>
      <p:sp>
        <p:nvSpPr>
          <p:cNvPr id="12" name="TextBox 11"/>
          <p:cNvSpPr txBox="1"/>
          <p:nvPr/>
        </p:nvSpPr>
        <p:spPr>
          <a:xfrm>
            <a:off x="7843452" y="2780270"/>
            <a:ext cx="906017" cy="300082"/>
          </a:xfrm>
          <a:prstGeom prst="rect">
            <a:avLst/>
          </a:prstGeom>
          <a:noFill/>
        </p:spPr>
        <p:txBody>
          <a:bodyPr wrap="none" rtlCol="0">
            <a:spAutoFit/>
          </a:bodyPr>
          <a:lstStyle/>
          <a:p>
            <a:r>
              <a:rPr lang="en-US" sz="1350"/>
              <a:t>pentagon</a:t>
            </a:r>
          </a:p>
        </p:txBody>
      </p:sp>
      <p:cxnSp>
        <p:nvCxnSpPr>
          <p:cNvPr id="16" name="Straight Arrow Connector 15"/>
          <p:cNvCxnSpPr>
            <a:stCxn id="12" idx="1"/>
          </p:cNvCxnSpPr>
          <p:nvPr/>
        </p:nvCxnSpPr>
        <p:spPr>
          <a:xfrm flipH="1">
            <a:off x="6008474" y="2930311"/>
            <a:ext cx="1834978" cy="476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2"/>
          </p:cNvCxnSpPr>
          <p:nvPr/>
        </p:nvCxnSpPr>
        <p:spPr>
          <a:xfrm>
            <a:off x="677077" y="2650650"/>
            <a:ext cx="1463732" cy="4992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4740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81000"/>
            <a:ext cx="5943600" cy="695068"/>
          </a:xfrm>
        </p:spPr>
        <p:txBody>
          <a:bodyPr/>
          <a:lstStyle/>
          <a:p>
            <a:r>
              <a:rPr lang="en-US" sz="2000" b="1" dirty="0" smtClean="0"/>
              <a:t>#2: Conservation Test (Grid Imprinting Assessment): Zoom-in on Cube Corner, Pentagon (Level 1 w)</a:t>
            </a:r>
            <a:endParaRPr lang="en-US" sz="2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 y="1757362"/>
            <a:ext cx="7543800" cy="4243388"/>
          </a:xfrm>
          <a:prstGeom prst="rect">
            <a:avLst/>
          </a:prstGeom>
        </p:spPr>
      </p:pic>
    </p:spTree>
    <p:extLst>
      <p:ext uri="{BB962C8B-B14F-4D97-AF65-F5344CB8AC3E}">
        <p14:creationId xmlns:p14="http://schemas.microsoft.com/office/powerpoint/2010/main" val="13983604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000"/>
            <a:ext cx="6463284" cy="648730"/>
          </a:xfrm>
        </p:spPr>
        <p:txBody>
          <a:bodyPr/>
          <a:lstStyle/>
          <a:p>
            <a:pPr algn="ctr"/>
            <a:r>
              <a:rPr lang="en-US" sz="2000" b="1" dirty="0" smtClean="0"/>
              <a:t>#2: Conservation Test (Grid Imprinting Assessment):  Animation of Level 1 w</a:t>
            </a:r>
            <a:endParaRPr lang="en-US" sz="2000" b="1" dirty="0"/>
          </a:p>
        </p:txBody>
      </p:sp>
      <p:pic>
        <p:nvPicPr>
          <p:cNvPr id="5" name="gridimprint1_Qd615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0100" y="1385501"/>
            <a:ext cx="7543800" cy="4243388"/>
          </a:xfrm>
          <a:prstGeom prst="rect">
            <a:avLst/>
          </a:prstGeom>
        </p:spPr>
      </p:pic>
    </p:spTree>
    <p:extLst>
      <p:ext uri="{BB962C8B-B14F-4D97-AF65-F5344CB8AC3E}">
        <p14:creationId xmlns:p14="http://schemas.microsoft.com/office/powerpoint/2010/main" val="1953976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5029200"/>
          </a:xfrm>
        </p:spPr>
        <p:txBody>
          <a:bodyPr/>
          <a:lstStyle/>
          <a:p>
            <a:r>
              <a:rPr lang="en-US" sz="2000" b="1" dirty="0" smtClean="0"/>
              <a:t>Reduce implementation </a:t>
            </a:r>
            <a:r>
              <a:rPr lang="en-US" sz="2000" b="1" dirty="0"/>
              <a:t>time and risk by separating dynamic core and model </a:t>
            </a:r>
            <a:r>
              <a:rPr lang="en-US" sz="2000" b="1" dirty="0" smtClean="0"/>
              <a:t>physics</a:t>
            </a:r>
          </a:p>
          <a:p>
            <a:r>
              <a:rPr lang="en-US" sz="2000" b="1" dirty="0" smtClean="0"/>
              <a:t>Identify and implement optimal core for global weather forecast applications</a:t>
            </a:r>
          </a:p>
          <a:p>
            <a:pPr lvl="1"/>
            <a:r>
              <a:rPr lang="en-US" sz="1800" dirty="0" smtClean="0"/>
              <a:t>Highly scalable</a:t>
            </a:r>
          </a:p>
          <a:p>
            <a:pPr lvl="1"/>
            <a:r>
              <a:rPr lang="en-US" sz="1800" dirty="0" smtClean="0"/>
              <a:t>Non-hydrostatic</a:t>
            </a:r>
          </a:p>
          <a:p>
            <a:r>
              <a:rPr lang="en-US" sz="2000" b="1" dirty="0" smtClean="0"/>
              <a:t>Accelerate evolution of model physics</a:t>
            </a:r>
          </a:p>
          <a:p>
            <a:pPr lvl="1"/>
            <a:r>
              <a:rPr lang="en-US" sz="1800" dirty="0" smtClean="0"/>
              <a:t>Develop/Implement Common Community Physics Package (CCPP)</a:t>
            </a:r>
          </a:p>
          <a:p>
            <a:pPr lvl="2"/>
            <a:r>
              <a:rPr lang="en-US" sz="1800" dirty="0" smtClean="0"/>
              <a:t>Based on current GFS physics package</a:t>
            </a:r>
          </a:p>
          <a:p>
            <a:pPr lvl="2"/>
            <a:r>
              <a:rPr lang="en-US" sz="1800" dirty="0" smtClean="0"/>
              <a:t>Integration of best of other existing physics packages</a:t>
            </a:r>
          </a:p>
          <a:p>
            <a:pPr lvl="2"/>
            <a:r>
              <a:rPr lang="en-US" sz="1800" dirty="0" smtClean="0"/>
              <a:t>Scale aware</a:t>
            </a:r>
          </a:p>
          <a:p>
            <a:r>
              <a:rPr lang="en-US" sz="2000" b="1" dirty="0" smtClean="0"/>
              <a:t>Employ Global Modeling Test Bed (GMTB) to encourage and facilitate community interaction</a:t>
            </a:r>
            <a:endParaRPr lang="en-US" sz="2000" b="1" dirty="0"/>
          </a:p>
        </p:txBody>
      </p:sp>
      <p:sp>
        <p:nvSpPr>
          <p:cNvPr id="2" name="Title 1"/>
          <p:cNvSpPr>
            <a:spLocks noGrp="1"/>
          </p:cNvSpPr>
          <p:nvPr>
            <p:ph type="title"/>
          </p:nvPr>
        </p:nvSpPr>
        <p:spPr>
          <a:xfrm>
            <a:off x="1219200" y="274638"/>
            <a:ext cx="6781800" cy="868362"/>
          </a:xfrm>
        </p:spPr>
        <p:txBody>
          <a:bodyPr/>
          <a:lstStyle/>
          <a:p>
            <a:r>
              <a:rPr lang="en-US" sz="2900" b="1" dirty="0" smtClean="0"/>
              <a:t>NGGPS Global Atmospheric Model Technical Strategy</a:t>
            </a:r>
            <a:endParaRPr lang="en-US" sz="2900" b="1" dirty="0"/>
          </a:p>
        </p:txBody>
      </p:sp>
    </p:spTree>
    <p:extLst>
      <p:ext uri="{BB962C8B-B14F-4D97-AF65-F5344CB8AC3E}">
        <p14:creationId xmlns:p14="http://schemas.microsoft.com/office/powerpoint/2010/main" val="21402597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a:t>
            </a:r>
            <a:r>
              <a:rPr lang="en-US" sz="2800" b="1" dirty="0"/>
              <a:t>4</a:t>
            </a:r>
            <a:r>
              <a:rPr lang="en-US" sz="2800" b="1" dirty="0">
                <a:solidFill>
                  <a:srgbClr val="000000"/>
                </a:solidFill>
              </a:rPr>
              <a:t>: Performance Benchmark Results</a:t>
            </a:r>
            <a:r>
              <a:rPr lang="en-US" sz="2800" b="1" dirty="0" smtClean="0"/>
              <a:t>: Estimated Spectral </a:t>
            </a:r>
            <a:r>
              <a:rPr lang="en-US" sz="2800" b="1" dirty="0"/>
              <a:t>S</a:t>
            </a:r>
            <a:r>
              <a:rPr lang="en-US" sz="2800" b="1" dirty="0" smtClean="0"/>
              <a:t>lope</a:t>
            </a:r>
            <a:endParaRPr lang="en-US" sz="2800" b="1"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665" b="3334"/>
          <a:stretch/>
        </p:blipFill>
        <p:spPr>
          <a:xfrm>
            <a:off x="1485900" y="1503997"/>
            <a:ext cx="5943600" cy="5349240"/>
          </a:xfrm>
          <a:prstGeom prst="rect">
            <a:avLst/>
          </a:prstGeom>
        </p:spPr>
      </p:pic>
    </p:spTree>
    <p:extLst>
      <p:ext uri="{BB962C8B-B14F-4D97-AF65-F5344CB8AC3E}">
        <p14:creationId xmlns:p14="http://schemas.microsoft.com/office/powerpoint/2010/main" val="19468704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6248400" cy="868362"/>
          </a:xfrm>
        </p:spPr>
        <p:txBody>
          <a:bodyPr/>
          <a:lstStyle/>
          <a:p>
            <a:r>
              <a:rPr lang="en-US" sz="2800" b="1" dirty="0"/>
              <a:t>#4</a:t>
            </a:r>
            <a:r>
              <a:rPr lang="en-US" sz="2800" b="1" dirty="0">
                <a:solidFill>
                  <a:srgbClr val="000000"/>
                </a:solidFill>
              </a:rPr>
              <a:t>: Performance Benchmark Results:</a:t>
            </a:r>
            <a:r>
              <a:rPr lang="en-US" sz="2800" b="1" dirty="0"/>
              <a:t> </a:t>
            </a:r>
            <a:r>
              <a:rPr lang="en-US" sz="2800" b="1" dirty="0" smtClean="0">
                <a:solidFill>
                  <a:schemeClr val="tx1"/>
                </a:solidFill>
              </a:rPr>
              <a:t>Configurations</a:t>
            </a:r>
            <a:endParaRPr lang="en-US" sz="2800" b="1" dirty="0">
              <a:solidFill>
                <a:schemeClr val="tx1"/>
              </a:solidFill>
            </a:endParaRPr>
          </a:p>
        </p:txBody>
      </p:sp>
      <p:pic>
        <p:nvPicPr>
          <p:cNvPr id="5" name="Picture 4"/>
          <p:cNvPicPr>
            <a:picLocks noChangeAspect="1"/>
          </p:cNvPicPr>
          <p:nvPr/>
        </p:nvPicPr>
        <p:blipFill>
          <a:blip r:embed="rId3"/>
          <a:stretch>
            <a:fillRect/>
          </a:stretch>
        </p:blipFill>
        <p:spPr>
          <a:xfrm>
            <a:off x="1752600" y="1418654"/>
            <a:ext cx="5486400" cy="5433702"/>
          </a:xfrm>
          <a:prstGeom prst="rect">
            <a:avLst/>
          </a:prstGeom>
        </p:spPr>
      </p:pic>
    </p:spTree>
    <p:extLst>
      <p:ext uri="{BB962C8B-B14F-4D97-AF65-F5344CB8AC3E}">
        <p14:creationId xmlns:p14="http://schemas.microsoft.com/office/powerpoint/2010/main" val="10284575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458200" cy="4602163"/>
          </a:xfrm>
        </p:spPr>
        <p:txBody>
          <a:bodyPr/>
          <a:lstStyle/>
          <a:p>
            <a:pPr>
              <a:spcBef>
                <a:spcPts val="600"/>
              </a:spcBef>
              <a:spcAft>
                <a:spcPts val="0"/>
              </a:spcAft>
            </a:pPr>
            <a:r>
              <a:rPr lang="en-US" sz="2000" dirty="0" smtClean="0"/>
              <a:t>Tracer advection benchmarks on Cori</a:t>
            </a:r>
          </a:p>
          <a:p>
            <a:pPr lvl="1">
              <a:spcBef>
                <a:spcPts val="600"/>
              </a:spcBef>
              <a:spcAft>
                <a:spcPts val="0"/>
              </a:spcAft>
            </a:pPr>
            <a:r>
              <a:rPr lang="en-US" sz="1800" dirty="0" smtClean="0"/>
              <a:t>Measure cost as a function of number of 3D tracer fields</a:t>
            </a:r>
          </a:p>
          <a:p>
            <a:pPr lvl="2">
              <a:spcBef>
                <a:spcPts val="600"/>
              </a:spcBef>
              <a:spcAft>
                <a:spcPts val="0"/>
              </a:spcAft>
            </a:pPr>
            <a:r>
              <a:rPr lang="en-US" sz="1600" dirty="0" smtClean="0"/>
              <a:t>Workloads and configuration: </a:t>
            </a:r>
          </a:p>
          <a:p>
            <a:pPr lvl="3">
              <a:spcBef>
                <a:spcPts val="600"/>
              </a:spcBef>
              <a:spcAft>
                <a:spcPts val="0"/>
              </a:spcAft>
            </a:pPr>
            <a:r>
              <a:rPr lang="en-US" sz="1600" dirty="0" smtClean="0"/>
              <a:t>13 km case on number of cores needed for 8-8.5 min/day</a:t>
            </a:r>
          </a:p>
          <a:p>
            <a:pPr lvl="2">
              <a:spcBef>
                <a:spcPts val="600"/>
              </a:spcBef>
              <a:spcAft>
                <a:spcPts val="0"/>
              </a:spcAft>
            </a:pPr>
            <a:r>
              <a:rPr lang="en-US" sz="1600" dirty="0" smtClean="0"/>
              <a:t>Baseline: 3 tracer fields </a:t>
            </a:r>
          </a:p>
          <a:p>
            <a:pPr lvl="2">
              <a:spcBef>
                <a:spcPts val="600"/>
              </a:spcBef>
              <a:spcAft>
                <a:spcPts val="0"/>
              </a:spcAft>
            </a:pPr>
            <a:r>
              <a:rPr lang="en-US" sz="1600" dirty="0" smtClean="0"/>
              <a:t>Add 15 and 30 artificial tracers</a:t>
            </a:r>
          </a:p>
          <a:p>
            <a:pPr lvl="1">
              <a:spcBef>
                <a:spcPts val="1000"/>
              </a:spcBef>
              <a:spcAft>
                <a:spcPts val="0"/>
              </a:spcAft>
            </a:pPr>
            <a:r>
              <a:rPr lang="en-US" sz="2000" dirty="0" smtClean="0"/>
              <a:t>Result: cost for full tracer load increased by factor of 2.5 for </a:t>
            </a:r>
            <a:r>
              <a:rPr lang="en-US" sz="2000" dirty="0" err="1" smtClean="0"/>
              <a:t>MPAS</a:t>
            </a:r>
            <a:r>
              <a:rPr lang="en-US" sz="2000" dirty="0" smtClean="0"/>
              <a:t> versus 1.53 for </a:t>
            </a:r>
            <a:r>
              <a:rPr lang="en-US" sz="2000" dirty="0" err="1" smtClean="0"/>
              <a:t>FV3</a:t>
            </a:r>
            <a:r>
              <a:rPr lang="en-US" sz="2000" dirty="0" smtClean="0"/>
              <a:t> compared to baseline.</a:t>
            </a:r>
          </a:p>
          <a:p>
            <a:pPr marL="457200" lvl="1" indent="0">
              <a:buNone/>
            </a:pPr>
            <a:endParaRPr lang="en-US" sz="2000" dirty="0"/>
          </a:p>
        </p:txBody>
      </p:sp>
      <p:sp>
        <p:nvSpPr>
          <p:cNvPr id="2" name="TextBox 1"/>
          <p:cNvSpPr txBox="1"/>
          <p:nvPr/>
        </p:nvSpPr>
        <p:spPr>
          <a:xfrm>
            <a:off x="1168595" y="140419"/>
            <a:ext cx="6784558" cy="954107"/>
          </a:xfrm>
          <a:prstGeom prst="rect">
            <a:avLst/>
          </a:prstGeom>
          <a:noFill/>
        </p:spPr>
        <p:txBody>
          <a:bodyPr wrap="square" rtlCol="0">
            <a:spAutoFit/>
          </a:bodyPr>
          <a:lstStyle/>
          <a:p>
            <a:pPr algn="ctr"/>
            <a:r>
              <a:rPr lang="en-US" sz="2800" b="1" dirty="0" smtClean="0">
                <a:solidFill>
                  <a:srgbClr val="000000"/>
                </a:solidFill>
              </a:rPr>
              <a:t>#4: Performance Benchmark Results: Tracer advection performance</a:t>
            </a:r>
            <a:endParaRPr lang="en-US" sz="2800" b="1" dirty="0">
              <a:solidFill>
                <a:srgbClr val="000000"/>
              </a:solidFill>
            </a:endParaRPr>
          </a:p>
        </p:txBody>
      </p:sp>
      <p:pic>
        <p:nvPicPr>
          <p:cNvPr id="7" name="Picture 6"/>
          <p:cNvPicPr>
            <a:picLocks noChangeAspect="1"/>
          </p:cNvPicPr>
          <p:nvPr/>
        </p:nvPicPr>
        <p:blipFill>
          <a:blip r:embed="rId3"/>
          <a:stretch>
            <a:fillRect/>
          </a:stretch>
        </p:blipFill>
        <p:spPr>
          <a:xfrm>
            <a:off x="740467" y="4648200"/>
            <a:ext cx="7891666" cy="1236808"/>
          </a:xfrm>
          <a:prstGeom prst="rect">
            <a:avLst/>
          </a:prstGeom>
        </p:spPr>
      </p:pic>
      <p:sp>
        <p:nvSpPr>
          <p:cNvPr id="10" name="TextBox 9"/>
          <p:cNvSpPr txBox="1"/>
          <p:nvPr/>
        </p:nvSpPr>
        <p:spPr>
          <a:xfrm>
            <a:off x="4343400" y="5980630"/>
            <a:ext cx="4288733" cy="461665"/>
          </a:xfrm>
          <a:prstGeom prst="rect">
            <a:avLst/>
          </a:prstGeom>
          <a:noFill/>
          <a:ln>
            <a:solidFill>
              <a:schemeClr val="tx1"/>
            </a:solidFill>
          </a:ln>
        </p:spPr>
        <p:txBody>
          <a:bodyPr wrap="square" rtlCol="0">
            <a:spAutoFit/>
          </a:bodyPr>
          <a:lstStyle/>
          <a:p>
            <a:r>
              <a:rPr lang="en-US" sz="1200" i="1" dirty="0" smtClean="0"/>
              <a:t>Adjustment for </a:t>
            </a:r>
            <a:r>
              <a:rPr lang="en-US" sz="1200" i="1" dirty="0" err="1" smtClean="0"/>
              <a:t>FV3</a:t>
            </a:r>
            <a:r>
              <a:rPr lang="en-US" sz="1200" i="1" dirty="0" smtClean="0"/>
              <a:t> workloads using 15 and 30 tracers </a:t>
            </a:r>
            <a:r>
              <a:rPr lang="en-US" sz="1200" b="1" dirty="0" smtClean="0"/>
              <a:t>total</a:t>
            </a:r>
            <a:r>
              <a:rPr lang="en-US" sz="1200" i="1" dirty="0" smtClean="0"/>
              <a:t> instead of 15 and 30 </a:t>
            </a:r>
            <a:r>
              <a:rPr lang="en-US" sz="1200" b="1" dirty="0" smtClean="0"/>
              <a:t>additional</a:t>
            </a:r>
            <a:r>
              <a:rPr lang="en-US" sz="1200" i="1" dirty="0" smtClean="0"/>
              <a:t> tracers per Test Plan. </a:t>
            </a:r>
            <a:endParaRPr lang="en-US" sz="1200" i="1" dirty="0"/>
          </a:p>
        </p:txBody>
      </p:sp>
      <p:cxnSp>
        <p:nvCxnSpPr>
          <p:cNvPr id="12" name="Straight Arrow Connector 11"/>
          <p:cNvCxnSpPr/>
          <p:nvPr/>
        </p:nvCxnSpPr>
        <p:spPr>
          <a:xfrm flipV="1">
            <a:off x="7391400" y="5638800"/>
            <a:ext cx="0" cy="3418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782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#4</a:t>
            </a:r>
            <a:r>
              <a:rPr lang="en-US" sz="2800" b="1" dirty="0">
                <a:solidFill>
                  <a:srgbClr val="000000"/>
                </a:solidFill>
              </a:rPr>
              <a:t>: Performance Benchmark Results:</a:t>
            </a:r>
            <a:r>
              <a:rPr lang="en-US" sz="2800" b="1" dirty="0"/>
              <a:t> Refinement </a:t>
            </a:r>
            <a:r>
              <a:rPr lang="en-US" sz="2800" b="1" dirty="0" smtClean="0"/>
              <a:t>Configuration</a:t>
            </a: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1371600"/>
            <a:ext cx="5029200" cy="286516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4038600"/>
            <a:ext cx="5029200" cy="2743200"/>
          </a:xfrm>
          <a:prstGeom prst="rect">
            <a:avLst/>
          </a:prstGeom>
        </p:spPr>
      </p:pic>
      <p:sp>
        <p:nvSpPr>
          <p:cNvPr id="6" name="TextBox 5"/>
          <p:cNvSpPr txBox="1"/>
          <p:nvPr/>
        </p:nvSpPr>
        <p:spPr>
          <a:xfrm>
            <a:off x="533400" y="1981200"/>
            <a:ext cx="2941831" cy="646331"/>
          </a:xfrm>
          <a:prstGeom prst="rect">
            <a:avLst/>
          </a:prstGeom>
          <a:noFill/>
        </p:spPr>
        <p:txBody>
          <a:bodyPr wrap="none" rtlCol="0">
            <a:spAutoFit/>
          </a:bodyPr>
          <a:lstStyle/>
          <a:p>
            <a:r>
              <a:rPr lang="en-US" dirty="0" smtClean="0"/>
              <a:t>Histograms of grid cell size</a:t>
            </a:r>
          </a:p>
          <a:p>
            <a:endParaRPr lang="en-US" dirty="0"/>
          </a:p>
        </p:txBody>
      </p:sp>
      <p:sp>
        <p:nvSpPr>
          <p:cNvPr id="7" name="TextBox 6"/>
          <p:cNvSpPr txBox="1"/>
          <p:nvPr/>
        </p:nvSpPr>
        <p:spPr>
          <a:xfrm>
            <a:off x="7924800" y="1752600"/>
            <a:ext cx="607859" cy="369332"/>
          </a:xfrm>
          <a:prstGeom prst="rect">
            <a:avLst/>
          </a:prstGeom>
          <a:noFill/>
        </p:spPr>
        <p:txBody>
          <a:bodyPr wrap="none" rtlCol="0">
            <a:spAutoFit/>
          </a:bodyPr>
          <a:lstStyle/>
          <a:p>
            <a:r>
              <a:rPr lang="en-US" dirty="0" smtClean="0"/>
              <a:t>FV3</a:t>
            </a:r>
            <a:endParaRPr lang="en-US" dirty="0"/>
          </a:p>
        </p:txBody>
      </p:sp>
      <p:sp>
        <p:nvSpPr>
          <p:cNvPr id="8" name="TextBox 7"/>
          <p:cNvSpPr txBox="1"/>
          <p:nvPr/>
        </p:nvSpPr>
        <p:spPr>
          <a:xfrm>
            <a:off x="7772400" y="4343400"/>
            <a:ext cx="821635" cy="369332"/>
          </a:xfrm>
          <a:prstGeom prst="rect">
            <a:avLst/>
          </a:prstGeom>
          <a:noFill/>
        </p:spPr>
        <p:txBody>
          <a:bodyPr wrap="none" rtlCol="0">
            <a:spAutoFit/>
          </a:bodyPr>
          <a:lstStyle/>
          <a:p>
            <a:r>
              <a:rPr lang="en-US" dirty="0" smtClean="0"/>
              <a:t>MPAS</a:t>
            </a:r>
            <a:endParaRPr lang="en-US" dirty="0"/>
          </a:p>
        </p:txBody>
      </p:sp>
    </p:spTree>
    <p:extLst>
      <p:ext uri="{BB962C8B-B14F-4D97-AF65-F5344CB8AC3E}">
        <p14:creationId xmlns:p14="http://schemas.microsoft.com/office/powerpoint/2010/main" val="19718503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b="1" dirty="0"/>
              <a:t>#4</a:t>
            </a:r>
            <a:r>
              <a:rPr lang="en-US" b="1" dirty="0">
                <a:solidFill>
                  <a:srgbClr val="000000"/>
                </a:solidFill>
              </a:rPr>
              <a:t>: Performance Benchmark Results:</a:t>
            </a:r>
            <a:r>
              <a:rPr lang="en-US" b="1" dirty="0"/>
              <a:t> Refinement </a:t>
            </a:r>
            <a:r>
              <a:rPr lang="en-US" b="1" dirty="0" smtClean="0"/>
              <a:t>Efficiency</a:t>
            </a:r>
            <a:endParaRPr lang="en-US" dirty="0"/>
          </a:p>
        </p:txBody>
      </p:sp>
      <p:sp>
        <p:nvSpPr>
          <p:cNvPr id="2" name="Text Placeholder 1"/>
          <p:cNvSpPr>
            <a:spLocks noGrp="1"/>
          </p:cNvSpPr>
          <p:nvPr>
            <p:ph type="body" sz="half" idx="1"/>
          </p:nvPr>
        </p:nvSpPr>
        <p:spPr>
          <a:xfrm>
            <a:off x="152400" y="1752600"/>
            <a:ext cx="3429000" cy="4602163"/>
          </a:xfrm>
        </p:spPr>
        <p:txBody>
          <a:bodyPr/>
          <a:lstStyle/>
          <a:p>
            <a:r>
              <a:rPr lang="en-US" sz="2000" dirty="0" smtClean="0"/>
              <a:t>Part of Criterion #5 evaluation</a:t>
            </a:r>
          </a:p>
          <a:p>
            <a:r>
              <a:rPr lang="en-US" sz="2000" dirty="0" smtClean="0"/>
              <a:t>How efficient is non-uniform at saving cost compared with uniform 3 km resolution on same number of processors?</a:t>
            </a:r>
          </a:p>
          <a:p>
            <a:r>
              <a:rPr lang="en-US" sz="2000" dirty="0" smtClean="0"/>
              <a:t>Benchmark and adjust for differences in resolution and area of refinement</a:t>
            </a:r>
          </a:p>
          <a:p>
            <a:r>
              <a:rPr lang="en-US" sz="2000" dirty="0" err="1" smtClean="0"/>
              <a:t>FV3’s</a:t>
            </a:r>
            <a:r>
              <a:rPr lang="en-US" sz="2000" dirty="0" smtClean="0"/>
              <a:t> nesting scheme was more efficient than </a:t>
            </a:r>
            <a:r>
              <a:rPr lang="en-US" sz="2000" dirty="0" err="1" smtClean="0"/>
              <a:t>MPAS’s</a:t>
            </a:r>
            <a:r>
              <a:rPr lang="en-US" sz="2000" dirty="0" smtClean="0"/>
              <a:t> in-place mesh refinement</a:t>
            </a:r>
          </a:p>
          <a:p>
            <a:endParaRPr lang="en-US" sz="2000" dirty="0"/>
          </a:p>
        </p:txBody>
      </p:sp>
      <p:pic>
        <p:nvPicPr>
          <p:cNvPr id="3" name="Picture 2"/>
          <p:cNvPicPr>
            <a:picLocks noChangeAspect="1"/>
          </p:cNvPicPr>
          <p:nvPr/>
        </p:nvPicPr>
        <p:blipFill>
          <a:blip r:embed="rId3"/>
          <a:stretch>
            <a:fillRect/>
          </a:stretch>
        </p:blipFill>
        <p:spPr>
          <a:xfrm>
            <a:off x="3657600" y="1981200"/>
            <a:ext cx="5486400" cy="3979064"/>
          </a:xfrm>
          <a:prstGeom prst="rect">
            <a:avLst/>
          </a:prstGeom>
          <a:solidFill>
            <a:schemeClr val="bg1"/>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204356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447800" y="274638"/>
            <a:ext cx="6400800" cy="868362"/>
          </a:xfrm>
        </p:spPr>
        <p:txBody>
          <a:bodyPr>
            <a:noAutofit/>
          </a:bodyPr>
          <a:lstStyle/>
          <a:p>
            <a:r>
              <a:rPr lang="en-US" sz="2400" b="1" dirty="0" smtClean="0"/>
              <a:t>#4</a:t>
            </a:r>
            <a:r>
              <a:rPr lang="en-US" sz="2400" b="1" dirty="0">
                <a:solidFill>
                  <a:srgbClr val="000000"/>
                </a:solidFill>
              </a:rPr>
              <a:t>: Performance Benchmark </a:t>
            </a:r>
            <a:r>
              <a:rPr lang="en-US" sz="2400" b="1" dirty="0" smtClean="0">
                <a:solidFill>
                  <a:srgbClr val="000000"/>
                </a:solidFill>
              </a:rPr>
              <a:t>Results:</a:t>
            </a:r>
            <a:r>
              <a:rPr lang="en-US" sz="2400" b="1" dirty="0" smtClean="0"/>
              <a:t> Refinement Efficiency (continued)</a:t>
            </a:r>
            <a:endParaRPr lang="en-US" sz="2400" b="1" dirty="0"/>
          </a:p>
        </p:txBody>
      </p:sp>
      <p:sp>
        <p:nvSpPr>
          <p:cNvPr id="2" name="Text Placeholder 1"/>
          <p:cNvSpPr>
            <a:spLocks noGrp="1"/>
          </p:cNvSpPr>
          <p:nvPr>
            <p:ph type="body" sz="half" idx="1"/>
          </p:nvPr>
        </p:nvSpPr>
        <p:spPr>
          <a:xfrm>
            <a:off x="152400" y="1371600"/>
            <a:ext cx="3200400" cy="4602163"/>
          </a:xfrm>
        </p:spPr>
        <p:txBody>
          <a:bodyPr/>
          <a:lstStyle/>
          <a:p>
            <a:r>
              <a:rPr lang="en-US" sz="2000" dirty="0" smtClean="0"/>
              <a:t>Part of Criterion #5 evaluation</a:t>
            </a:r>
          </a:p>
          <a:p>
            <a:r>
              <a:rPr lang="en-US" sz="2000" dirty="0" smtClean="0"/>
              <a:t>How efficient is non-uniform at saving cost compared with uniform 3 km resolution on same number of processors?</a:t>
            </a:r>
          </a:p>
          <a:p>
            <a:r>
              <a:rPr lang="en-US" sz="2000" dirty="0" smtClean="0"/>
              <a:t>Benchmark and adjust for differences in resolution and area of refinement</a:t>
            </a:r>
          </a:p>
          <a:p>
            <a:r>
              <a:rPr lang="en-US" sz="2000" dirty="0" err="1" smtClean="0"/>
              <a:t>FV3’s</a:t>
            </a:r>
            <a:r>
              <a:rPr lang="en-US" sz="2000" dirty="0" smtClean="0"/>
              <a:t> nesting scheme was more efficient than </a:t>
            </a:r>
            <a:r>
              <a:rPr lang="en-US" sz="2000" dirty="0" err="1" smtClean="0"/>
              <a:t>MPAS’s</a:t>
            </a:r>
            <a:r>
              <a:rPr lang="en-US" sz="2000" dirty="0" smtClean="0"/>
              <a:t> in-place mesh refinement</a:t>
            </a:r>
          </a:p>
          <a:p>
            <a:endParaRPr lang="en-US" sz="2000" dirty="0"/>
          </a:p>
        </p:txBody>
      </p:sp>
      <p:pic>
        <p:nvPicPr>
          <p:cNvPr id="6" name="Picture 5"/>
          <p:cNvPicPr>
            <a:picLocks noChangeAspect="1"/>
          </p:cNvPicPr>
          <p:nvPr/>
        </p:nvPicPr>
        <p:blipFill>
          <a:blip r:embed="rId3"/>
          <a:stretch>
            <a:fillRect/>
          </a:stretch>
        </p:blipFill>
        <p:spPr>
          <a:xfrm>
            <a:off x="3505200" y="1828800"/>
            <a:ext cx="5486400" cy="4019408"/>
          </a:xfrm>
          <a:prstGeom prst="rect">
            <a:avLst/>
          </a:prstGeom>
          <a:solidFill>
            <a:schemeClr val="bg1"/>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369408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799" y="533400"/>
            <a:ext cx="6324601" cy="295526"/>
          </a:xfrm>
        </p:spPr>
        <p:txBody>
          <a:bodyPr>
            <a:normAutofit fontScale="90000"/>
          </a:bodyPr>
          <a:lstStyle/>
          <a:p>
            <a:r>
              <a:rPr lang="en-US" sz="2700" b="1" dirty="0" smtClean="0"/>
              <a:t> #5: Modifications to Phase 1 Supercell </a:t>
            </a:r>
            <a:r>
              <a:rPr lang="en-US" sz="2700" b="1" dirty="0"/>
              <a:t>T</a:t>
            </a:r>
            <a:r>
              <a:rPr lang="en-US" sz="2700" b="1" dirty="0" smtClean="0"/>
              <a:t>est </a:t>
            </a:r>
            <a:r>
              <a:rPr lang="en-US" sz="2700" b="1" dirty="0"/>
              <a:t>C</a:t>
            </a:r>
            <a:r>
              <a:rPr lang="en-US" sz="2700" b="1" dirty="0" smtClean="0"/>
              <a:t>ase </a:t>
            </a:r>
            <a:r>
              <a:rPr lang="en-US" sz="2700" b="1" dirty="0"/>
              <a:t>C</a:t>
            </a:r>
            <a:r>
              <a:rPr lang="en-US" sz="2700" b="1" dirty="0" smtClean="0"/>
              <a:t>onfiguration</a:t>
            </a:r>
            <a:endParaRPr lang="en-US" b="1" dirty="0"/>
          </a:p>
        </p:txBody>
      </p:sp>
      <p:sp>
        <p:nvSpPr>
          <p:cNvPr id="3" name="Content Placeholder 2"/>
          <p:cNvSpPr>
            <a:spLocks noGrp="1"/>
          </p:cNvSpPr>
          <p:nvPr>
            <p:ph idx="1"/>
          </p:nvPr>
        </p:nvSpPr>
        <p:spPr>
          <a:xfrm>
            <a:off x="295587" y="1722256"/>
            <a:ext cx="8571986" cy="4754744"/>
          </a:xfrm>
        </p:spPr>
        <p:txBody>
          <a:bodyPr>
            <a:normAutofit fontScale="55000" lnSpcReduction="20000"/>
          </a:bodyPr>
          <a:lstStyle/>
          <a:p>
            <a:r>
              <a:rPr lang="en-US" sz="2900" dirty="0" smtClean="0"/>
              <a:t>MPAS</a:t>
            </a:r>
          </a:p>
          <a:p>
            <a:pPr lvl="1"/>
            <a:r>
              <a:rPr lang="en-US" sz="2900" dirty="0" smtClean="0"/>
              <a:t>Disable vertical diffusion</a:t>
            </a:r>
          </a:p>
          <a:p>
            <a:pPr lvl="1"/>
            <a:r>
              <a:rPr lang="en-US" sz="2900" dirty="0" smtClean="0"/>
              <a:t>Set </a:t>
            </a:r>
            <a:r>
              <a:rPr lang="en-US" sz="2900" dirty="0" err="1" smtClean="0"/>
              <a:t>Prandtl</a:t>
            </a:r>
            <a:r>
              <a:rPr lang="en-US" sz="2900" dirty="0" smtClean="0"/>
              <a:t> number to 1 (so that horizontal diffusion coefficient is same for all variables)</a:t>
            </a:r>
          </a:p>
          <a:p>
            <a:pPr lvl="1"/>
            <a:r>
              <a:rPr lang="en-US" sz="2900" dirty="0" smtClean="0"/>
              <a:t>Physics </a:t>
            </a:r>
            <a:r>
              <a:rPr lang="en-US" sz="2900" dirty="0" err="1" smtClean="0"/>
              <a:t>timestep</a:t>
            </a:r>
            <a:r>
              <a:rPr lang="en-US" sz="2900" dirty="0" smtClean="0"/>
              <a:t> same as large RK step</a:t>
            </a:r>
          </a:p>
          <a:p>
            <a:pPr lvl="1"/>
            <a:r>
              <a:rPr lang="en-US" sz="2900" dirty="0" smtClean="0"/>
              <a:t>Large RK step set to 3,6,12,24 seconds </a:t>
            </a:r>
            <a:r>
              <a:rPr lang="en-US" sz="2900" dirty="0"/>
              <a:t>for 500m,1km,2km,4km </a:t>
            </a:r>
            <a:r>
              <a:rPr lang="en-US" sz="2900" dirty="0" smtClean="0"/>
              <a:t>resolutions</a:t>
            </a:r>
          </a:p>
          <a:p>
            <a:pPr lvl="1"/>
            <a:r>
              <a:rPr lang="en-US" sz="2900" dirty="0" smtClean="0"/>
              <a:t>Number of acoustic </a:t>
            </a:r>
            <a:r>
              <a:rPr lang="en-US" sz="2900" dirty="0" err="1" smtClean="0"/>
              <a:t>timesteps</a:t>
            </a:r>
            <a:r>
              <a:rPr lang="en-US" sz="2900" dirty="0" smtClean="0"/>
              <a:t> per large RK step set to 6 in all cases</a:t>
            </a:r>
          </a:p>
          <a:p>
            <a:r>
              <a:rPr lang="en-US" sz="2900" dirty="0" smtClean="0"/>
              <a:t>FV3</a:t>
            </a:r>
          </a:p>
          <a:p>
            <a:pPr lvl="1"/>
            <a:r>
              <a:rPr lang="en-US" sz="2900" dirty="0" smtClean="0"/>
              <a:t>Disable </a:t>
            </a:r>
            <a:r>
              <a:rPr lang="en-US" sz="2900" dirty="0" err="1" smtClean="0"/>
              <a:t>Smagorinsky</a:t>
            </a:r>
            <a:r>
              <a:rPr lang="en-US" sz="2900" dirty="0" smtClean="0"/>
              <a:t> diffusion by setting </a:t>
            </a:r>
            <a:r>
              <a:rPr lang="en-US" sz="2900" dirty="0" err="1" smtClean="0"/>
              <a:t>dddmp</a:t>
            </a:r>
            <a:r>
              <a:rPr lang="en-US" sz="2900" dirty="0" smtClean="0"/>
              <a:t>=0</a:t>
            </a:r>
          </a:p>
          <a:p>
            <a:pPr lvl="1"/>
            <a:r>
              <a:rPr lang="en-US" sz="2900" dirty="0" smtClean="0"/>
              <a:t>Disable monotonic horizontal transport</a:t>
            </a:r>
          </a:p>
          <a:p>
            <a:pPr lvl="1"/>
            <a:r>
              <a:rPr lang="en-US" sz="2900" dirty="0" smtClean="0"/>
              <a:t>Turn on 2</a:t>
            </a:r>
            <a:r>
              <a:rPr lang="en-US" sz="2900" baseline="30000" dirty="0" smtClean="0"/>
              <a:t>nd</a:t>
            </a:r>
            <a:r>
              <a:rPr lang="en-US" sz="2900" dirty="0" smtClean="0"/>
              <a:t> order horizontal diffusion of tracers (using </a:t>
            </a:r>
            <a:r>
              <a:rPr lang="en-US" sz="2900" dirty="0" err="1" smtClean="0"/>
              <a:t>inline_q</a:t>
            </a:r>
            <a:r>
              <a:rPr lang="en-US" sz="2900" dirty="0" smtClean="0"/>
              <a:t>=.T. to ensure that tracers are integrated on the same time step as other prognostic variables)</a:t>
            </a:r>
          </a:p>
          <a:p>
            <a:pPr lvl="1"/>
            <a:r>
              <a:rPr lang="en-US" sz="2900" dirty="0" smtClean="0"/>
              <a:t>Physics </a:t>
            </a:r>
            <a:r>
              <a:rPr lang="en-US" sz="2900" dirty="0" err="1" smtClean="0"/>
              <a:t>timestep</a:t>
            </a:r>
            <a:r>
              <a:rPr lang="en-US" sz="2900" dirty="0" smtClean="0"/>
              <a:t> set to 20,20,20,25 secs </a:t>
            </a:r>
            <a:r>
              <a:rPr lang="en-US" sz="2900" dirty="0"/>
              <a:t>for 500m,1km,2km,4km </a:t>
            </a:r>
            <a:r>
              <a:rPr lang="en-US" sz="2900" dirty="0" smtClean="0"/>
              <a:t>resolutions</a:t>
            </a:r>
            <a:endParaRPr lang="en-US" sz="2900" dirty="0"/>
          </a:p>
          <a:p>
            <a:pPr lvl="1"/>
            <a:r>
              <a:rPr lang="en-US" sz="2900" dirty="0" smtClean="0"/>
              <a:t>Number of vertical remaps per physics </a:t>
            </a:r>
            <a:r>
              <a:rPr lang="en-US" sz="2900" dirty="0" err="1" smtClean="0"/>
              <a:t>timestep</a:t>
            </a:r>
            <a:r>
              <a:rPr lang="en-US" sz="2900" dirty="0" smtClean="0"/>
              <a:t> (</a:t>
            </a:r>
            <a:r>
              <a:rPr lang="en-US" sz="2900" dirty="0" err="1" smtClean="0"/>
              <a:t>k_split</a:t>
            </a:r>
            <a:r>
              <a:rPr lang="en-US" sz="2900" dirty="0" smtClean="0"/>
              <a:t>) set to 8,5,2,1 for 500m,1km,2km,4km resolutions</a:t>
            </a:r>
            <a:endParaRPr lang="en-US" sz="2900" dirty="0"/>
          </a:p>
          <a:p>
            <a:pPr lvl="1"/>
            <a:r>
              <a:rPr lang="en-US" sz="2900" dirty="0" smtClean="0"/>
              <a:t>Number of acoustic time steps per vertical remap (</a:t>
            </a:r>
            <a:r>
              <a:rPr lang="en-US" sz="2900" dirty="0" err="1" smtClean="0"/>
              <a:t>n_split</a:t>
            </a:r>
            <a:r>
              <a:rPr lang="en-US" sz="2900" dirty="0" smtClean="0"/>
              <a:t>) set to 5 in all cases</a:t>
            </a:r>
          </a:p>
          <a:p>
            <a:pPr lvl="1"/>
            <a:endParaRPr lang="en-US" sz="2900" dirty="0" smtClean="0"/>
          </a:p>
          <a:p>
            <a:r>
              <a:rPr lang="en-US" sz="2900" dirty="0" smtClean="0"/>
              <a:t>With these mods, both models use constant 2</a:t>
            </a:r>
            <a:r>
              <a:rPr lang="en-US" sz="2900" baseline="30000" dirty="0" smtClean="0"/>
              <a:t>nd</a:t>
            </a:r>
            <a:r>
              <a:rPr lang="en-US" sz="2900" dirty="0" smtClean="0"/>
              <a:t> order horizontal diffusion for all variables, no vertical diffusion.  A horizontal diffusion coefficient of 2000 m</a:t>
            </a:r>
            <a:r>
              <a:rPr lang="en-US" sz="2900" baseline="30000" dirty="0" smtClean="0"/>
              <a:t>2</a:t>
            </a:r>
            <a:r>
              <a:rPr lang="en-US" sz="2900" dirty="0" smtClean="0"/>
              <a:t>/s is used, since it appears to produce a converged solution at 500 m for both models.</a:t>
            </a:r>
          </a:p>
          <a:p>
            <a:pPr lvl="1"/>
            <a:endParaRPr lang="en-US" dirty="0"/>
          </a:p>
        </p:txBody>
      </p:sp>
    </p:spTree>
    <p:extLst>
      <p:ext uri="{BB962C8B-B14F-4D97-AF65-F5344CB8AC3E}">
        <p14:creationId xmlns:p14="http://schemas.microsoft.com/office/powerpoint/2010/main" val="642087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6553200" cy="994172"/>
          </a:xfrm>
        </p:spPr>
        <p:txBody>
          <a:bodyPr/>
          <a:lstStyle/>
          <a:p>
            <a:r>
              <a:rPr lang="en-US" sz="2800" b="1" dirty="0"/>
              <a:t>#5: Variable Resolution </a:t>
            </a:r>
            <a:r>
              <a:rPr lang="en-US" sz="2800" b="1" dirty="0" smtClean="0"/>
              <a:t>Tests:  </a:t>
            </a:r>
            <a:br>
              <a:rPr lang="en-US" sz="2800" b="1" dirty="0" smtClean="0"/>
            </a:br>
            <a:r>
              <a:rPr lang="en-US" sz="2800" b="1" dirty="0" smtClean="0"/>
              <a:t>Grid Structure in Region of Interest</a:t>
            </a: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127" y="1381484"/>
            <a:ext cx="7315200" cy="5486400"/>
          </a:xfrm>
          <a:prstGeom prst="rect">
            <a:avLst/>
          </a:prstGeom>
        </p:spPr>
      </p:pic>
      <p:sp>
        <p:nvSpPr>
          <p:cNvPr id="5" name="TextBox 4"/>
          <p:cNvSpPr txBox="1"/>
          <p:nvPr/>
        </p:nvSpPr>
        <p:spPr>
          <a:xfrm>
            <a:off x="408397" y="2128678"/>
            <a:ext cx="1344203" cy="1754326"/>
          </a:xfrm>
          <a:prstGeom prst="rect">
            <a:avLst/>
          </a:prstGeom>
          <a:noFill/>
        </p:spPr>
        <p:txBody>
          <a:bodyPr wrap="square" rtlCol="0">
            <a:spAutoFit/>
          </a:bodyPr>
          <a:lstStyle/>
          <a:p>
            <a:r>
              <a:rPr lang="en-US" dirty="0"/>
              <a:t>MPAS grid cells </a:t>
            </a:r>
            <a:r>
              <a:rPr lang="en-US" dirty="0" smtClean="0"/>
              <a:t>(red) are </a:t>
            </a:r>
            <a:r>
              <a:rPr lang="en-US" dirty="0"/>
              <a:t>smaller in the region of interest</a:t>
            </a:r>
          </a:p>
        </p:txBody>
      </p:sp>
      <p:sp>
        <p:nvSpPr>
          <p:cNvPr id="10" name="Hexagon 9"/>
          <p:cNvSpPr/>
          <p:nvPr/>
        </p:nvSpPr>
        <p:spPr>
          <a:xfrm rot="4581566">
            <a:off x="3908300" y="2826339"/>
            <a:ext cx="162884" cy="173566"/>
          </a:xfrm>
          <a:prstGeom prst="hex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408693">
            <a:off x="3430523" y="2994571"/>
            <a:ext cx="224907" cy="123470"/>
          </a:xfrm>
          <a:prstGeom prst="rect">
            <a:avLst/>
          </a:prstGeom>
          <a:solidFill>
            <a:srgbClr val="004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2503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36884" y="1799661"/>
            <a:ext cx="8807116" cy="2649945"/>
            <a:chOff x="336884" y="1799661"/>
            <a:chExt cx="8807116" cy="2649945"/>
          </a:xfrm>
        </p:grpSpPr>
        <p:pic>
          <p:nvPicPr>
            <p:cNvPr id="17" name="Picture 16" descr="w500_4km_mpas_diff2000_cellfill(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6300" y="3112296"/>
              <a:ext cx="4457700" cy="1337310"/>
            </a:xfrm>
            <a:prstGeom prst="rect">
              <a:avLst/>
            </a:prstGeom>
          </p:spPr>
        </p:pic>
        <p:pic>
          <p:nvPicPr>
            <p:cNvPr id="16" name="Picture 15" descr="w500_2km_mpas_diff2000_cellfill.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884" y="3112296"/>
              <a:ext cx="4457700" cy="1337310"/>
            </a:xfrm>
            <a:prstGeom prst="rect">
              <a:avLst/>
            </a:prstGeom>
          </p:spPr>
        </p:pic>
        <p:pic>
          <p:nvPicPr>
            <p:cNvPr id="15" name="Picture 14" descr="w500_1km_mpas_diff2000_cellfil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6300" y="1799661"/>
              <a:ext cx="4457700" cy="1337310"/>
            </a:xfrm>
            <a:prstGeom prst="rect">
              <a:avLst/>
            </a:prstGeom>
          </p:spPr>
        </p:pic>
        <p:pic>
          <p:nvPicPr>
            <p:cNvPr id="14" name="Picture 13" descr="w500_500m_mpas_diff2000_cellfill.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884" y="1799661"/>
              <a:ext cx="4457700" cy="1337310"/>
            </a:xfrm>
            <a:prstGeom prst="rect">
              <a:avLst/>
            </a:prstGeom>
          </p:spPr>
        </p:pic>
      </p:grpSp>
      <p:sp>
        <p:nvSpPr>
          <p:cNvPr id="2" name="Title 1"/>
          <p:cNvSpPr>
            <a:spLocks noGrp="1"/>
          </p:cNvSpPr>
          <p:nvPr>
            <p:ph type="title"/>
          </p:nvPr>
        </p:nvSpPr>
        <p:spPr>
          <a:xfrm>
            <a:off x="1524000" y="487026"/>
            <a:ext cx="6019800" cy="307682"/>
          </a:xfrm>
        </p:spPr>
        <p:txBody>
          <a:bodyPr>
            <a:noAutofit/>
          </a:bodyPr>
          <a:lstStyle/>
          <a:p>
            <a:r>
              <a:rPr lang="en-US" sz="2400" b="1" dirty="0" smtClean="0"/>
              <a:t>#5 Supercell Test: MPAS 500 </a:t>
            </a:r>
            <a:r>
              <a:rPr lang="en-US" sz="2400" b="1" dirty="0" err="1" smtClean="0"/>
              <a:t>hPa</a:t>
            </a:r>
            <a:r>
              <a:rPr lang="en-US" sz="2400" b="1" dirty="0" smtClean="0"/>
              <a:t> w</a:t>
            </a:r>
            <a:endParaRPr lang="en-US" sz="2400" b="1" dirty="0"/>
          </a:p>
        </p:txBody>
      </p:sp>
      <p:sp>
        <p:nvSpPr>
          <p:cNvPr id="9" name="TextBox 8"/>
          <p:cNvSpPr txBox="1"/>
          <p:nvPr/>
        </p:nvSpPr>
        <p:spPr>
          <a:xfrm>
            <a:off x="511343" y="2022172"/>
            <a:ext cx="655949" cy="300082"/>
          </a:xfrm>
          <a:prstGeom prst="rect">
            <a:avLst/>
          </a:prstGeom>
          <a:noFill/>
        </p:spPr>
        <p:txBody>
          <a:bodyPr wrap="none" rtlCol="0">
            <a:spAutoFit/>
          </a:bodyPr>
          <a:lstStyle/>
          <a:p>
            <a:r>
              <a:rPr lang="en-US" sz="1350" dirty="0"/>
              <a:t>0.5km</a:t>
            </a:r>
          </a:p>
        </p:txBody>
      </p:sp>
      <p:sp>
        <p:nvSpPr>
          <p:cNvPr id="10" name="TextBox 9"/>
          <p:cNvSpPr txBox="1"/>
          <p:nvPr/>
        </p:nvSpPr>
        <p:spPr>
          <a:xfrm>
            <a:off x="4842712" y="2022172"/>
            <a:ext cx="559769" cy="300082"/>
          </a:xfrm>
          <a:prstGeom prst="rect">
            <a:avLst/>
          </a:prstGeom>
          <a:noFill/>
        </p:spPr>
        <p:txBody>
          <a:bodyPr wrap="none" rtlCol="0">
            <a:spAutoFit/>
          </a:bodyPr>
          <a:lstStyle/>
          <a:p>
            <a:r>
              <a:rPr lang="en-US" sz="1350" dirty="0"/>
              <a:t>1 km</a:t>
            </a:r>
          </a:p>
        </p:txBody>
      </p:sp>
      <p:sp>
        <p:nvSpPr>
          <p:cNvPr id="11" name="TextBox 10"/>
          <p:cNvSpPr txBox="1"/>
          <p:nvPr/>
        </p:nvSpPr>
        <p:spPr>
          <a:xfrm>
            <a:off x="511343" y="3325592"/>
            <a:ext cx="559769" cy="300082"/>
          </a:xfrm>
          <a:prstGeom prst="rect">
            <a:avLst/>
          </a:prstGeom>
          <a:noFill/>
        </p:spPr>
        <p:txBody>
          <a:bodyPr wrap="none" rtlCol="0">
            <a:spAutoFit/>
          </a:bodyPr>
          <a:lstStyle/>
          <a:p>
            <a:r>
              <a:rPr lang="en-US" sz="1350" dirty="0"/>
              <a:t>2 km</a:t>
            </a:r>
          </a:p>
        </p:txBody>
      </p:sp>
      <p:sp>
        <p:nvSpPr>
          <p:cNvPr id="12" name="TextBox 11"/>
          <p:cNvSpPr txBox="1"/>
          <p:nvPr/>
        </p:nvSpPr>
        <p:spPr>
          <a:xfrm>
            <a:off x="4842712" y="3325592"/>
            <a:ext cx="559769" cy="300082"/>
          </a:xfrm>
          <a:prstGeom prst="rect">
            <a:avLst/>
          </a:prstGeom>
          <a:noFill/>
        </p:spPr>
        <p:txBody>
          <a:bodyPr wrap="none" rtlCol="0">
            <a:spAutoFit/>
          </a:bodyPr>
          <a:lstStyle/>
          <a:p>
            <a:r>
              <a:rPr lang="en-US" sz="1350" dirty="0"/>
              <a:t>4 km</a:t>
            </a:r>
          </a:p>
        </p:txBody>
      </p:sp>
    </p:spTree>
    <p:extLst>
      <p:ext uri="{BB962C8B-B14F-4D97-AF65-F5344CB8AC3E}">
        <p14:creationId xmlns:p14="http://schemas.microsoft.com/office/powerpoint/2010/main" val="11200065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w5km_4km_fv3_diff2000_cellfil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6300" y="3164556"/>
            <a:ext cx="4457700" cy="1337310"/>
          </a:xfrm>
          <a:prstGeom prst="rect">
            <a:avLst/>
          </a:prstGeom>
        </p:spPr>
      </p:pic>
      <p:pic>
        <p:nvPicPr>
          <p:cNvPr id="16" name="Picture 15" descr="w5km_2km_fv3_diff2000_cellfill.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854" y="3164556"/>
            <a:ext cx="4457700" cy="1337310"/>
          </a:xfrm>
          <a:prstGeom prst="rect">
            <a:avLst/>
          </a:prstGeom>
        </p:spPr>
      </p:pic>
      <p:pic>
        <p:nvPicPr>
          <p:cNvPr id="15" name="Picture 14" descr="w5km_1km_fv3_diff2000_cellfil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8919" y="1827246"/>
            <a:ext cx="4457700" cy="1337310"/>
          </a:xfrm>
          <a:prstGeom prst="rect">
            <a:avLst/>
          </a:prstGeom>
        </p:spPr>
      </p:pic>
      <p:pic>
        <p:nvPicPr>
          <p:cNvPr id="14" name="Picture 13" descr="w5km_500m_fv3_diff2000_cellfill.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854" y="1832309"/>
            <a:ext cx="4457700" cy="1337310"/>
          </a:xfrm>
          <a:prstGeom prst="rect">
            <a:avLst/>
          </a:prstGeom>
        </p:spPr>
      </p:pic>
      <p:sp>
        <p:nvSpPr>
          <p:cNvPr id="2" name="Title 1"/>
          <p:cNvSpPr>
            <a:spLocks noGrp="1"/>
          </p:cNvSpPr>
          <p:nvPr>
            <p:ph type="title"/>
          </p:nvPr>
        </p:nvSpPr>
        <p:spPr>
          <a:xfrm>
            <a:off x="1447801" y="480385"/>
            <a:ext cx="6019800" cy="357815"/>
          </a:xfrm>
        </p:spPr>
        <p:txBody>
          <a:bodyPr>
            <a:normAutofit fontScale="90000"/>
          </a:bodyPr>
          <a:lstStyle/>
          <a:p>
            <a:r>
              <a:rPr lang="en-US" sz="2700" b="1" dirty="0" smtClean="0"/>
              <a:t>#5: Supercell Test: FV3 500 </a:t>
            </a:r>
            <a:r>
              <a:rPr lang="en-US" sz="2700" b="1" dirty="0" err="1" smtClean="0"/>
              <a:t>hPa</a:t>
            </a:r>
            <a:r>
              <a:rPr lang="en-US" sz="2700" b="1" dirty="0" smtClean="0"/>
              <a:t> w</a:t>
            </a:r>
            <a:endParaRPr lang="en-US" b="1" dirty="0"/>
          </a:p>
        </p:txBody>
      </p:sp>
      <p:sp>
        <p:nvSpPr>
          <p:cNvPr id="10" name="TextBox 9"/>
          <p:cNvSpPr txBox="1"/>
          <p:nvPr/>
        </p:nvSpPr>
        <p:spPr>
          <a:xfrm>
            <a:off x="511342" y="2022172"/>
            <a:ext cx="655949" cy="300082"/>
          </a:xfrm>
          <a:prstGeom prst="rect">
            <a:avLst/>
          </a:prstGeom>
          <a:noFill/>
        </p:spPr>
        <p:txBody>
          <a:bodyPr wrap="none" rtlCol="0">
            <a:spAutoFit/>
          </a:bodyPr>
          <a:lstStyle/>
          <a:p>
            <a:r>
              <a:rPr lang="en-US" sz="1350" dirty="0"/>
              <a:t>0.5km</a:t>
            </a:r>
          </a:p>
        </p:txBody>
      </p:sp>
      <p:sp>
        <p:nvSpPr>
          <p:cNvPr id="11" name="TextBox 10"/>
          <p:cNvSpPr txBox="1"/>
          <p:nvPr/>
        </p:nvSpPr>
        <p:spPr>
          <a:xfrm>
            <a:off x="4842711" y="2022172"/>
            <a:ext cx="559769" cy="300082"/>
          </a:xfrm>
          <a:prstGeom prst="rect">
            <a:avLst/>
          </a:prstGeom>
          <a:noFill/>
        </p:spPr>
        <p:txBody>
          <a:bodyPr wrap="none" rtlCol="0">
            <a:spAutoFit/>
          </a:bodyPr>
          <a:lstStyle/>
          <a:p>
            <a:r>
              <a:rPr lang="en-US" sz="1350" dirty="0"/>
              <a:t>1 km</a:t>
            </a:r>
          </a:p>
        </p:txBody>
      </p:sp>
      <p:sp>
        <p:nvSpPr>
          <p:cNvPr id="12" name="TextBox 11"/>
          <p:cNvSpPr txBox="1"/>
          <p:nvPr/>
        </p:nvSpPr>
        <p:spPr>
          <a:xfrm>
            <a:off x="511342" y="3325592"/>
            <a:ext cx="559769" cy="300082"/>
          </a:xfrm>
          <a:prstGeom prst="rect">
            <a:avLst/>
          </a:prstGeom>
          <a:noFill/>
        </p:spPr>
        <p:txBody>
          <a:bodyPr wrap="none" rtlCol="0">
            <a:spAutoFit/>
          </a:bodyPr>
          <a:lstStyle/>
          <a:p>
            <a:r>
              <a:rPr lang="en-US" sz="1350" dirty="0"/>
              <a:t>2 km</a:t>
            </a:r>
          </a:p>
        </p:txBody>
      </p:sp>
      <p:sp>
        <p:nvSpPr>
          <p:cNvPr id="13" name="TextBox 12"/>
          <p:cNvSpPr txBox="1"/>
          <p:nvPr/>
        </p:nvSpPr>
        <p:spPr>
          <a:xfrm>
            <a:off x="4842711" y="3325592"/>
            <a:ext cx="559769" cy="300082"/>
          </a:xfrm>
          <a:prstGeom prst="rect">
            <a:avLst/>
          </a:prstGeom>
          <a:noFill/>
        </p:spPr>
        <p:txBody>
          <a:bodyPr wrap="none" rtlCol="0">
            <a:spAutoFit/>
          </a:bodyPr>
          <a:lstStyle/>
          <a:p>
            <a:r>
              <a:rPr lang="en-US" sz="1350" dirty="0"/>
              <a:t>4 km</a:t>
            </a:r>
          </a:p>
        </p:txBody>
      </p:sp>
    </p:spTree>
    <p:extLst>
      <p:ext uri="{BB962C8B-B14F-4D97-AF65-F5344CB8AC3E}">
        <p14:creationId xmlns:p14="http://schemas.microsoft.com/office/powerpoint/2010/main" val="12566930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763000" cy="5334000"/>
          </a:xfrm>
        </p:spPr>
        <p:txBody>
          <a:bodyPr/>
          <a:lstStyle/>
          <a:p>
            <a:r>
              <a:rPr lang="en-US" sz="2400" b="1" dirty="0" smtClean="0"/>
              <a:t>Phase 1 (FY15) – Identify Qualified Dynamic Cores</a:t>
            </a:r>
          </a:p>
          <a:p>
            <a:pPr lvl="1"/>
            <a:r>
              <a:rPr lang="en-US" sz="2000" dirty="0" smtClean="0"/>
              <a:t>Evaluate technical performance</a:t>
            </a:r>
          </a:p>
          <a:p>
            <a:pPr lvl="2"/>
            <a:r>
              <a:rPr lang="en-US" sz="2000" dirty="0" smtClean="0"/>
              <a:t>Scalability</a:t>
            </a:r>
          </a:p>
          <a:p>
            <a:pPr lvl="2"/>
            <a:r>
              <a:rPr lang="en-US" sz="2000" dirty="0" smtClean="0"/>
              <a:t>Integration of scheme </a:t>
            </a:r>
            <a:r>
              <a:rPr lang="en-US" sz="2000" dirty="0"/>
              <a:t>s</a:t>
            </a:r>
            <a:r>
              <a:rPr lang="en-US" sz="2000" dirty="0" smtClean="0"/>
              <a:t>tability and characteristics</a:t>
            </a:r>
          </a:p>
          <a:p>
            <a:r>
              <a:rPr lang="en-US" sz="2400" b="1" dirty="0" smtClean="0"/>
              <a:t>Phase 2 (FY16) – Select Candidate Dynamic Core</a:t>
            </a:r>
          </a:p>
          <a:p>
            <a:pPr lvl="1"/>
            <a:r>
              <a:rPr lang="en-US" sz="2000" dirty="0" smtClean="0"/>
              <a:t>Integrate with operational GFS Physics/CCPP</a:t>
            </a:r>
          </a:p>
          <a:p>
            <a:pPr lvl="1"/>
            <a:r>
              <a:rPr lang="en-US" sz="2000" dirty="0" smtClean="0"/>
              <a:t>Evaluate meteorological </a:t>
            </a:r>
            <a:r>
              <a:rPr lang="en-US" sz="2000" dirty="0"/>
              <a:t>p</a:t>
            </a:r>
            <a:r>
              <a:rPr lang="en-US" sz="2000" dirty="0" smtClean="0"/>
              <a:t>erformance</a:t>
            </a:r>
          </a:p>
          <a:p>
            <a:r>
              <a:rPr lang="en-US" sz="2400" b="1" dirty="0" smtClean="0"/>
              <a:t>Phase 3 (FY17-19) – Dynamic Core Integration and Implementation</a:t>
            </a:r>
          </a:p>
          <a:p>
            <a:pPr lvl="1"/>
            <a:r>
              <a:rPr lang="en-US" sz="2000" dirty="0" smtClean="0"/>
              <a:t>Implement candidate </a:t>
            </a:r>
            <a:r>
              <a:rPr lang="en-US" sz="2000" dirty="0"/>
              <a:t>d</a:t>
            </a:r>
            <a:r>
              <a:rPr lang="en-US" sz="2000" dirty="0" smtClean="0"/>
              <a:t>ynamic </a:t>
            </a:r>
            <a:r>
              <a:rPr lang="en-US" sz="2000" dirty="0"/>
              <a:t>c</a:t>
            </a:r>
            <a:r>
              <a:rPr lang="en-US" sz="2000" dirty="0" smtClean="0"/>
              <a:t>ore in NEMS</a:t>
            </a:r>
          </a:p>
          <a:p>
            <a:pPr lvl="1"/>
            <a:r>
              <a:rPr lang="en-US" sz="2000" dirty="0" smtClean="0"/>
              <a:t>Implement Common Community Physics Package</a:t>
            </a:r>
          </a:p>
          <a:p>
            <a:pPr lvl="1"/>
            <a:r>
              <a:rPr lang="en-US" sz="2000" dirty="0" smtClean="0"/>
              <a:t>Implement data assimilation (4DEnVar with 4D incremental analysis update and stochastic physics)</a:t>
            </a:r>
          </a:p>
          <a:p>
            <a:pPr lvl="1"/>
            <a:r>
              <a:rPr lang="en-US" sz="2000" dirty="0" smtClean="0"/>
              <a:t>Implement community model environment</a:t>
            </a:r>
            <a:endParaRPr lang="en-US" sz="2000" dirty="0"/>
          </a:p>
        </p:txBody>
      </p:sp>
      <p:sp>
        <p:nvSpPr>
          <p:cNvPr id="2" name="Title 1"/>
          <p:cNvSpPr>
            <a:spLocks noGrp="1"/>
          </p:cNvSpPr>
          <p:nvPr>
            <p:ph type="title"/>
          </p:nvPr>
        </p:nvSpPr>
        <p:spPr>
          <a:xfrm>
            <a:off x="1371600" y="274638"/>
            <a:ext cx="6400800" cy="868362"/>
          </a:xfrm>
        </p:spPr>
        <p:txBody>
          <a:bodyPr/>
          <a:lstStyle/>
          <a:p>
            <a:r>
              <a:rPr lang="en-US" sz="2800" b="1" dirty="0" smtClean="0"/>
              <a:t>NGGPS Atmospheric Model Phased Implementation Approach</a:t>
            </a:r>
            <a:endParaRPr lang="en-US" sz="2800" b="1" dirty="0"/>
          </a:p>
        </p:txBody>
      </p:sp>
    </p:spTree>
    <p:extLst>
      <p:ext uri="{BB962C8B-B14F-4D97-AF65-F5344CB8AC3E}">
        <p14:creationId xmlns:p14="http://schemas.microsoft.com/office/powerpoint/2010/main" val="1548433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6629400" cy="868362"/>
          </a:xfrm>
        </p:spPr>
        <p:txBody>
          <a:bodyPr/>
          <a:lstStyle/>
          <a:p>
            <a:r>
              <a:rPr lang="en-US" sz="3200" b="1" dirty="0" smtClean="0"/>
              <a:t>#5: Idealized TC Test</a:t>
            </a:r>
            <a:br>
              <a:rPr lang="en-US" sz="3200" b="1" dirty="0" smtClean="0"/>
            </a:br>
            <a:r>
              <a:rPr lang="en-US" sz="1900" b="1" dirty="0" smtClean="0"/>
              <a:t>MSLP (black lines), 500hPa Vertical Velocity (color, m/s)</a:t>
            </a:r>
            <a:endParaRPr lang="en-US" sz="1900" b="1"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583" y="1384661"/>
            <a:ext cx="9075421" cy="438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8575" y="5638800"/>
            <a:ext cx="9144000" cy="1200329"/>
          </a:xfrm>
          <a:prstGeom prst="rect">
            <a:avLst/>
          </a:prstGeom>
        </p:spPr>
        <p:txBody>
          <a:bodyPr wrap="square">
            <a:spAutoFit/>
          </a:bodyPr>
          <a:lstStyle/>
          <a:p>
            <a:pPr algn="ctr"/>
            <a:r>
              <a:rPr lang="en-US" b="1" dirty="0" smtClean="0"/>
              <a:t>MPAS </a:t>
            </a:r>
            <a:r>
              <a:rPr lang="en-US" b="1" dirty="0"/>
              <a:t>updraft is maximum in center of storm – no local minimum in eye</a:t>
            </a:r>
            <a:r>
              <a:rPr lang="en-US" b="1" dirty="0" smtClean="0"/>
              <a:t>.</a:t>
            </a:r>
          </a:p>
          <a:p>
            <a:pPr algn="ctr"/>
            <a:r>
              <a:rPr lang="en-US" b="1" dirty="0" smtClean="0"/>
              <a:t>FV3 updraft </a:t>
            </a:r>
            <a:r>
              <a:rPr lang="en-US" b="1" dirty="0"/>
              <a:t>is still concentric, with subsidence in eye</a:t>
            </a:r>
            <a:r>
              <a:rPr lang="en-US" b="1" dirty="0" smtClean="0"/>
              <a:t>.</a:t>
            </a:r>
          </a:p>
          <a:p>
            <a:pPr algn="ctr"/>
            <a:endParaRPr lang="en-US" b="1" dirty="0" smtClean="0"/>
          </a:p>
          <a:p>
            <a:pPr algn="ctr"/>
            <a:r>
              <a:rPr lang="en-US" b="1" dirty="0" smtClean="0"/>
              <a:t>*MPAS real-data TC simulations did not have this structure.</a:t>
            </a:r>
            <a:endParaRPr lang="en-US" b="1" dirty="0"/>
          </a:p>
        </p:txBody>
      </p:sp>
    </p:spTree>
    <p:extLst>
      <p:ext uri="{BB962C8B-B14F-4D97-AF65-F5344CB8AC3E}">
        <p14:creationId xmlns:p14="http://schemas.microsoft.com/office/powerpoint/2010/main" val="23270670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6781800" cy="868362"/>
          </a:xfrm>
        </p:spPr>
        <p:txBody>
          <a:bodyPr/>
          <a:lstStyle/>
          <a:p>
            <a:r>
              <a:rPr lang="en-US" sz="3200" b="1" dirty="0" smtClean="0"/>
              <a:t>#5: Idealized TC Test</a:t>
            </a:r>
            <a:br>
              <a:rPr lang="en-US" sz="3200" b="1" dirty="0" smtClean="0"/>
            </a:br>
            <a:r>
              <a:rPr lang="en-US" sz="1900" b="1" dirty="0" smtClean="0"/>
              <a:t>MSLP (Black </a:t>
            </a:r>
            <a:r>
              <a:rPr lang="en-US" sz="1900" b="1" dirty="0"/>
              <a:t>L</a:t>
            </a:r>
            <a:r>
              <a:rPr lang="en-US" sz="1900" b="1" dirty="0" smtClean="0"/>
              <a:t>ines), 500hPa Vertical </a:t>
            </a:r>
            <a:r>
              <a:rPr lang="en-US" sz="1900" b="1" dirty="0"/>
              <a:t>V</a:t>
            </a:r>
            <a:r>
              <a:rPr lang="en-US" sz="1900" b="1" dirty="0" smtClean="0"/>
              <a:t>elocity (color, m/s)</a:t>
            </a:r>
            <a:endParaRPr lang="en-US" sz="1900" b="1" dirty="0"/>
          </a:p>
        </p:txBody>
      </p:sp>
      <p:sp>
        <p:nvSpPr>
          <p:cNvPr id="8" name="Rectangle 7"/>
          <p:cNvSpPr/>
          <p:nvPr/>
        </p:nvSpPr>
        <p:spPr>
          <a:xfrm>
            <a:off x="0" y="5828401"/>
            <a:ext cx="9144000" cy="646331"/>
          </a:xfrm>
          <a:prstGeom prst="rect">
            <a:avLst/>
          </a:prstGeom>
        </p:spPr>
        <p:txBody>
          <a:bodyPr wrap="square">
            <a:spAutoFit/>
          </a:bodyPr>
          <a:lstStyle/>
          <a:p>
            <a:pPr algn="ctr"/>
            <a:r>
              <a:rPr lang="en-US" b="1" dirty="0" smtClean="0"/>
              <a:t>FV3 as originally configured has a huge eye (left); removing the vertical 2dz filter produced a much smaller, more realistic storm structure (right).</a:t>
            </a:r>
            <a:endParaRPr lang="en-US" b="1"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2820" r="8814"/>
          <a:stretch/>
        </p:blipFill>
        <p:spPr>
          <a:xfrm>
            <a:off x="152400" y="1415544"/>
            <a:ext cx="4572000" cy="4375656"/>
          </a:xfrm>
          <a:prstGeom prst="rect">
            <a:avLst/>
          </a:prstGeom>
        </p:spPr>
      </p:pic>
      <p:pic>
        <p:nvPicPr>
          <p:cNvPr id="10" name="Content Placeholder 9"/>
          <p:cNvPicPr>
            <a:picLocks noGrp="1" noChangeAspect="1"/>
          </p:cNvPicPr>
          <p:nvPr>
            <p:ph idx="1"/>
          </p:nvPr>
        </p:nvPicPr>
        <p:blipFill rotWithShape="1">
          <a:blip r:embed="rId4">
            <a:extLst>
              <a:ext uri="{28A0092B-C50C-407E-A947-70E740481C1C}">
                <a14:useLocalDpi xmlns:a14="http://schemas.microsoft.com/office/drawing/2010/main" val="0"/>
              </a:ext>
            </a:extLst>
          </a:blip>
          <a:srcRect l="13462" r="9776"/>
          <a:stretch/>
        </p:blipFill>
        <p:spPr>
          <a:xfrm>
            <a:off x="4575048" y="1330867"/>
            <a:ext cx="4572000" cy="4467054"/>
          </a:xfrm>
          <a:prstGeom prst="rect">
            <a:avLst/>
          </a:prstGeom>
        </p:spPr>
      </p:pic>
    </p:spTree>
    <p:extLst>
      <p:ext uri="{BB962C8B-B14F-4D97-AF65-F5344CB8AC3E}">
        <p14:creationId xmlns:p14="http://schemas.microsoft.com/office/powerpoint/2010/main" val="7378684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b="1" dirty="0" smtClean="0"/>
              <a:t>#5: Moore Tornado Case: Stage IV Precipitation Analyses</a:t>
            </a:r>
            <a:endParaRPr lang="en-US" sz="2400" b="1" dirty="0"/>
          </a:p>
        </p:txBody>
      </p:sp>
      <p:grpSp>
        <p:nvGrpSpPr>
          <p:cNvPr id="7" name="Group 6"/>
          <p:cNvGrpSpPr/>
          <p:nvPr/>
        </p:nvGrpSpPr>
        <p:grpSpPr>
          <a:xfrm>
            <a:off x="369277" y="2326108"/>
            <a:ext cx="8229600" cy="2597330"/>
            <a:chOff x="1090246" y="1970200"/>
            <a:chExt cx="10972800" cy="3463107"/>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6987" t="5662" r="12179" b="8013"/>
            <a:stretch/>
          </p:blipFill>
          <p:spPr>
            <a:xfrm>
              <a:off x="1090246" y="2063262"/>
              <a:ext cx="3657600" cy="334314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7307" t="5876" r="12981" b="7799"/>
            <a:stretch/>
          </p:blipFill>
          <p:spPr>
            <a:xfrm>
              <a:off x="4712677" y="2036363"/>
              <a:ext cx="3657600" cy="3396944"/>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8269" t="5235" r="12821" b="8654"/>
            <a:stretch/>
          </p:blipFill>
          <p:spPr>
            <a:xfrm>
              <a:off x="8405446" y="1970200"/>
              <a:ext cx="3657600" cy="3427938"/>
            </a:xfrm>
            <a:prstGeom prst="rect">
              <a:avLst/>
            </a:prstGeom>
          </p:spPr>
        </p:pic>
      </p:grpSp>
    </p:spTree>
    <p:extLst>
      <p:ext uri="{BB962C8B-B14F-4D97-AF65-F5344CB8AC3E}">
        <p14:creationId xmlns:p14="http://schemas.microsoft.com/office/powerpoint/2010/main" val="226202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4800" y="1447800"/>
            <a:ext cx="8397214" cy="5083934"/>
            <a:chOff x="449593" y="948153"/>
            <a:chExt cx="8397214" cy="5083934"/>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7789" t="5662" r="12179" b="8654"/>
            <a:stretch/>
          </p:blipFill>
          <p:spPr>
            <a:xfrm>
              <a:off x="6103607" y="965553"/>
              <a:ext cx="2743200" cy="251721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7789" t="5449" r="12660" b="8867"/>
            <a:stretch/>
          </p:blipFill>
          <p:spPr>
            <a:xfrm>
              <a:off x="491497" y="948153"/>
              <a:ext cx="2743200" cy="2534615"/>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8109" t="6090" r="12339" b="8227"/>
            <a:stretch/>
          </p:blipFill>
          <p:spPr>
            <a:xfrm>
              <a:off x="3276600" y="974029"/>
              <a:ext cx="2743200" cy="2534616"/>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7949" t="5875" r="12821" b="8868"/>
            <a:stretch/>
          </p:blipFill>
          <p:spPr>
            <a:xfrm>
              <a:off x="449593" y="3467100"/>
              <a:ext cx="2743200" cy="2533650"/>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18109" t="5450" r="12821" b="8439"/>
            <a:stretch/>
          </p:blipFill>
          <p:spPr>
            <a:xfrm>
              <a:off x="3276600" y="3467100"/>
              <a:ext cx="2743200" cy="2564987"/>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18269" t="5875" r="12981" b="8868"/>
            <a:stretch/>
          </p:blipFill>
          <p:spPr>
            <a:xfrm>
              <a:off x="6103607" y="3465050"/>
              <a:ext cx="2743200" cy="2551368"/>
            </a:xfrm>
            <a:prstGeom prst="rect">
              <a:avLst/>
            </a:prstGeom>
          </p:spPr>
        </p:pic>
      </p:grpSp>
      <p:sp>
        <p:nvSpPr>
          <p:cNvPr id="2" name="Title 1"/>
          <p:cNvSpPr>
            <a:spLocks noGrp="1"/>
          </p:cNvSpPr>
          <p:nvPr>
            <p:ph type="title"/>
          </p:nvPr>
        </p:nvSpPr>
        <p:spPr>
          <a:xfrm>
            <a:off x="900618" y="3581400"/>
            <a:ext cx="7205577" cy="317989"/>
          </a:xfrm>
          <a:solidFill>
            <a:schemeClr val="bg1"/>
          </a:solidFill>
          <a:ln>
            <a:solidFill>
              <a:schemeClr val="tx1"/>
            </a:solidFill>
          </a:ln>
        </p:spPr>
        <p:txBody>
          <a:bodyPr>
            <a:noAutofit/>
          </a:bodyPr>
          <a:lstStyle/>
          <a:p>
            <a:pPr algn="ctr"/>
            <a:r>
              <a:rPr lang="en-US" sz="2100" b="1" dirty="0"/>
              <a:t>6-h </a:t>
            </a:r>
            <a:r>
              <a:rPr lang="en-US" sz="2100" b="1" dirty="0" err="1"/>
              <a:t>acc</a:t>
            </a:r>
            <a:r>
              <a:rPr lang="en-US" sz="2100" b="1" dirty="0"/>
              <a:t> </a:t>
            </a:r>
            <a:r>
              <a:rPr lang="en-US" sz="2100" b="1" dirty="0" err="1"/>
              <a:t>precip</a:t>
            </a:r>
            <a:r>
              <a:rPr lang="en-US" sz="2100" b="1" dirty="0"/>
              <a:t> (mm) for 00UTC May 19,20,21 (days 1-3)</a:t>
            </a:r>
          </a:p>
        </p:txBody>
      </p:sp>
      <p:sp>
        <p:nvSpPr>
          <p:cNvPr id="10" name="Title 1"/>
          <p:cNvSpPr txBox="1">
            <a:spLocks/>
          </p:cNvSpPr>
          <p:nvPr/>
        </p:nvSpPr>
        <p:spPr bwMode="auto">
          <a:xfrm>
            <a:off x="1295400" y="274638"/>
            <a:ext cx="64008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lang="en-US"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a:lstStyle>
          <a:p>
            <a:r>
              <a:rPr lang="en-US" sz="2400" b="1" kern="0" dirty="0" smtClean="0"/>
              <a:t>#5: Moore Tornado Case: Simulated Precipitation</a:t>
            </a:r>
            <a:endParaRPr lang="en-US" sz="2400" b="1" kern="0" dirty="0"/>
          </a:p>
        </p:txBody>
      </p:sp>
    </p:spTree>
    <p:extLst>
      <p:ext uri="{BB962C8B-B14F-4D97-AF65-F5344CB8AC3E}">
        <p14:creationId xmlns:p14="http://schemas.microsoft.com/office/powerpoint/2010/main" val="737177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4800" y="1600200"/>
            <a:ext cx="8379630" cy="5144299"/>
            <a:chOff x="408562" y="857250"/>
            <a:chExt cx="8379630" cy="5144299"/>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8269" t="5662" r="12660" b="8013"/>
            <a:stretch/>
          </p:blipFill>
          <p:spPr>
            <a:xfrm>
              <a:off x="6044992" y="857250"/>
              <a:ext cx="2743200" cy="2571353"/>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8429" t="5875" r="12981" b="8868"/>
            <a:stretch/>
          </p:blipFill>
          <p:spPr>
            <a:xfrm>
              <a:off x="3268392" y="857250"/>
              <a:ext cx="2743200" cy="2557329"/>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7948" t="5876" r="12660" b="8013"/>
            <a:stretch/>
          </p:blipFill>
          <p:spPr>
            <a:xfrm>
              <a:off x="441385" y="857250"/>
              <a:ext cx="2743200" cy="2553141"/>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7788" t="5450" r="13141" b="8226"/>
            <a:stretch/>
          </p:blipFill>
          <p:spPr>
            <a:xfrm>
              <a:off x="408562" y="3424603"/>
              <a:ext cx="2743200" cy="2571353"/>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17789" t="5450" r="13462" b="8439"/>
            <a:stretch/>
          </p:blipFill>
          <p:spPr>
            <a:xfrm>
              <a:off x="3226777" y="3424604"/>
              <a:ext cx="2743200" cy="2576945"/>
            </a:xfrm>
            <a:prstGeom prst="rect">
              <a:avLst/>
            </a:prstGeom>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17788" t="5662" r="12020" b="8227"/>
            <a:stretch/>
          </p:blipFill>
          <p:spPr>
            <a:xfrm>
              <a:off x="6044992" y="3471961"/>
              <a:ext cx="2743200" cy="2523995"/>
            </a:xfrm>
            <a:prstGeom prst="rect">
              <a:avLst/>
            </a:prstGeom>
          </p:spPr>
        </p:pic>
      </p:grpSp>
      <p:sp>
        <p:nvSpPr>
          <p:cNvPr id="2" name="Title 1"/>
          <p:cNvSpPr>
            <a:spLocks noGrp="1"/>
          </p:cNvSpPr>
          <p:nvPr>
            <p:ph type="title"/>
          </p:nvPr>
        </p:nvSpPr>
        <p:spPr>
          <a:xfrm>
            <a:off x="693991" y="3771528"/>
            <a:ext cx="7684477" cy="315058"/>
          </a:xfrm>
          <a:solidFill>
            <a:schemeClr val="bg1"/>
          </a:solidFill>
          <a:ln>
            <a:solidFill>
              <a:schemeClr val="tx1"/>
            </a:solidFill>
          </a:ln>
        </p:spPr>
        <p:txBody>
          <a:bodyPr>
            <a:noAutofit/>
          </a:bodyPr>
          <a:lstStyle/>
          <a:p>
            <a:pPr algn="ctr"/>
            <a:r>
              <a:rPr lang="en-US" sz="2100" b="1" dirty="0"/>
              <a:t>Total Condensate (mm) for 00UTC May 19,20,21 (days 1-3)</a:t>
            </a:r>
          </a:p>
        </p:txBody>
      </p:sp>
      <p:sp>
        <p:nvSpPr>
          <p:cNvPr id="14" name="Title 1"/>
          <p:cNvSpPr txBox="1">
            <a:spLocks/>
          </p:cNvSpPr>
          <p:nvPr/>
        </p:nvSpPr>
        <p:spPr bwMode="auto">
          <a:xfrm>
            <a:off x="1295400" y="274638"/>
            <a:ext cx="64008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lang="en-US"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a:lstStyle>
          <a:p>
            <a:r>
              <a:rPr lang="en-US" sz="2400" b="1" kern="0" dirty="0" smtClean="0"/>
              <a:t>#5: Moore Tornado Case: Simulated Total </a:t>
            </a:r>
            <a:r>
              <a:rPr lang="en-US" sz="2400" b="1" kern="0" dirty="0"/>
              <a:t>C</a:t>
            </a:r>
            <a:r>
              <a:rPr lang="en-US" sz="2400" b="1" kern="0" dirty="0" smtClean="0"/>
              <a:t>loud </a:t>
            </a:r>
            <a:r>
              <a:rPr lang="en-US" sz="2400" b="1" kern="0" dirty="0"/>
              <a:t>C</a:t>
            </a:r>
            <a:r>
              <a:rPr lang="en-US" sz="2400" b="1" kern="0" dirty="0" smtClean="0"/>
              <a:t>ondensate</a:t>
            </a:r>
            <a:endParaRPr lang="en-US" sz="2400" b="1" kern="0" dirty="0"/>
          </a:p>
        </p:txBody>
      </p:sp>
    </p:spTree>
    <p:extLst>
      <p:ext uri="{BB962C8B-B14F-4D97-AF65-F5344CB8AC3E}">
        <p14:creationId xmlns:p14="http://schemas.microsoft.com/office/powerpoint/2010/main" val="10018290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510" y="2030342"/>
            <a:ext cx="7543800" cy="3394710"/>
          </a:xfrm>
          <a:prstGeom prst="rect">
            <a:avLst/>
          </a:prstGeom>
        </p:spPr>
      </p:pic>
      <p:sp>
        <p:nvSpPr>
          <p:cNvPr id="2" name="Title 1"/>
          <p:cNvSpPr>
            <a:spLocks noGrp="1"/>
          </p:cNvSpPr>
          <p:nvPr>
            <p:ph type="title"/>
          </p:nvPr>
        </p:nvSpPr>
        <p:spPr>
          <a:xfrm>
            <a:off x="1396520" y="201391"/>
            <a:ext cx="6686550" cy="720034"/>
          </a:xfrm>
        </p:spPr>
        <p:txBody>
          <a:bodyPr/>
          <a:lstStyle/>
          <a:p>
            <a:r>
              <a:rPr lang="en-US" sz="2400" b="1" dirty="0" smtClean="0"/>
              <a:t>#6: Long Integrations: Grid Imprinting</a:t>
            </a:r>
            <a:br>
              <a:rPr lang="en-US" sz="2400" b="1" dirty="0" smtClean="0"/>
            </a:br>
            <a:r>
              <a:rPr lang="en-US" sz="2400" b="1" dirty="0" smtClean="0"/>
              <a:t> 90 Day Mean W at Level 30</a:t>
            </a:r>
            <a:endParaRPr lang="en-US" sz="2400" b="1" dirty="0"/>
          </a:p>
        </p:txBody>
      </p:sp>
      <p:cxnSp>
        <p:nvCxnSpPr>
          <p:cNvPr id="7" name="Straight Arrow Connector 6"/>
          <p:cNvCxnSpPr/>
          <p:nvPr/>
        </p:nvCxnSpPr>
        <p:spPr>
          <a:xfrm flipV="1">
            <a:off x="2233483" y="1756204"/>
            <a:ext cx="1241855" cy="123258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008473" y="1577284"/>
            <a:ext cx="1241855" cy="123258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250328" y="1380342"/>
            <a:ext cx="925253" cy="300082"/>
          </a:xfrm>
          <a:prstGeom prst="rect">
            <a:avLst/>
          </a:prstGeom>
          <a:noFill/>
        </p:spPr>
        <p:txBody>
          <a:bodyPr wrap="none" rtlCol="0">
            <a:spAutoFit/>
          </a:bodyPr>
          <a:lstStyle/>
          <a:p>
            <a:r>
              <a:rPr lang="en-US" sz="1350" dirty="0" smtClean="0"/>
              <a:t>Pentagon</a:t>
            </a:r>
            <a:endParaRPr lang="en-US" sz="1350" dirty="0"/>
          </a:p>
        </p:txBody>
      </p:sp>
      <p:sp>
        <p:nvSpPr>
          <p:cNvPr id="10" name="TextBox 9"/>
          <p:cNvSpPr txBox="1"/>
          <p:nvPr/>
        </p:nvSpPr>
        <p:spPr>
          <a:xfrm>
            <a:off x="3475338" y="1577284"/>
            <a:ext cx="1136850" cy="300082"/>
          </a:xfrm>
          <a:prstGeom prst="rect">
            <a:avLst/>
          </a:prstGeom>
          <a:noFill/>
        </p:spPr>
        <p:txBody>
          <a:bodyPr wrap="none" rtlCol="0">
            <a:spAutoFit/>
          </a:bodyPr>
          <a:lstStyle/>
          <a:p>
            <a:r>
              <a:rPr lang="en-US" sz="1350" dirty="0"/>
              <a:t>Cube corner</a:t>
            </a:r>
          </a:p>
        </p:txBody>
      </p:sp>
    </p:spTree>
    <p:extLst>
      <p:ext uri="{BB962C8B-B14F-4D97-AF65-F5344CB8AC3E}">
        <p14:creationId xmlns:p14="http://schemas.microsoft.com/office/powerpoint/2010/main" val="2934570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071" y="304800"/>
            <a:ext cx="8255858" cy="720034"/>
          </a:xfrm>
        </p:spPr>
        <p:txBody>
          <a:bodyPr>
            <a:noAutofit/>
          </a:bodyPr>
          <a:lstStyle/>
          <a:p>
            <a:r>
              <a:rPr lang="en-US" sz="2400" b="1" dirty="0"/>
              <a:t>#6: Long integrations: </a:t>
            </a:r>
            <a:r>
              <a:rPr lang="en-US" sz="2400" b="1" dirty="0" smtClean="0"/>
              <a:t>Grid Imprinting</a:t>
            </a:r>
            <a:r>
              <a:rPr lang="en-US" sz="2400" b="1" dirty="0"/>
              <a:t/>
            </a:r>
            <a:br>
              <a:rPr lang="en-US" sz="2400" b="1" dirty="0"/>
            </a:br>
            <a:r>
              <a:rPr lang="en-US" sz="2400" b="1" dirty="0"/>
              <a:t> 90 </a:t>
            </a:r>
            <a:r>
              <a:rPr lang="en-US" sz="2400" b="1" dirty="0" smtClean="0"/>
              <a:t>Day Mean W </a:t>
            </a:r>
            <a:r>
              <a:rPr lang="en-US" sz="2400" b="1" dirty="0"/>
              <a:t>at </a:t>
            </a:r>
            <a:r>
              <a:rPr lang="en-US" sz="2400" b="1" dirty="0" smtClean="0"/>
              <a:t>Level 30 (zoom in)</a:t>
            </a: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 y="1577284"/>
            <a:ext cx="7543800" cy="4243388"/>
          </a:xfrm>
          <a:prstGeom prst="rect">
            <a:avLst/>
          </a:prstGeom>
        </p:spPr>
      </p:pic>
    </p:spTree>
    <p:extLst>
      <p:ext uri="{BB962C8B-B14F-4D97-AF65-F5344CB8AC3E}">
        <p14:creationId xmlns:p14="http://schemas.microsoft.com/office/powerpoint/2010/main" val="15094127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3030" y="1462168"/>
            <a:ext cx="5503666" cy="4252832"/>
          </a:xfrm>
          <a:prstGeom prst="rect">
            <a:avLst/>
          </a:prstGeom>
        </p:spPr>
      </p:pic>
      <p:sp>
        <p:nvSpPr>
          <p:cNvPr id="5" name="TextBox 4"/>
          <p:cNvSpPr txBox="1"/>
          <p:nvPr/>
        </p:nvSpPr>
        <p:spPr>
          <a:xfrm>
            <a:off x="1219200" y="130021"/>
            <a:ext cx="5870646" cy="1077218"/>
          </a:xfrm>
          <a:prstGeom prst="rect">
            <a:avLst/>
          </a:prstGeom>
          <a:noFill/>
        </p:spPr>
        <p:txBody>
          <a:bodyPr wrap="none" rtlCol="0">
            <a:spAutoFit/>
          </a:bodyPr>
          <a:lstStyle/>
          <a:p>
            <a:r>
              <a:rPr lang="en-US" sz="3200" b="1" dirty="0" smtClean="0"/>
              <a:t>Blizzard of January 26-27, 2015</a:t>
            </a:r>
          </a:p>
          <a:p>
            <a:r>
              <a:rPr lang="en-US" sz="3200" b="1" dirty="0" smtClean="0"/>
              <a:t>Forecasts initialized 00UTC Jan 21</a:t>
            </a:r>
            <a:endParaRPr lang="en-US" sz="3200" b="1" dirty="0"/>
          </a:p>
        </p:txBody>
      </p:sp>
      <p:sp>
        <p:nvSpPr>
          <p:cNvPr id="2" name="TextBox 1"/>
          <p:cNvSpPr txBox="1"/>
          <p:nvPr/>
        </p:nvSpPr>
        <p:spPr>
          <a:xfrm>
            <a:off x="478454" y="5700728"/>
            <a:ext cx="8554544" cy="646331"/>
          </a:xfrm>
          <a:prstGeom prst="rect">
            <a:avLst/>
          </a:prstGeom>
          <a:noFill/>
        </p:spPr>
        <p:txBody>
          <a:bodyPr wrap="square" rtlCol="0">
            <a:spAutoFit/>
          </a:bodyPr>
          <a:lstStyle/>
          <a:p>
            <a:r>
              <a:rPr lang="en-US" dirty="0" smtClean="0"/>
              <a:t>All 3 models predicted a coastal storm beyond day-5, with the largest accumulations in eastern New England.</a:t>
            </a:r>
            <a:endParaRPr lang="en-US" dirty="0"/>
          </a:p>
        </p:txBody>
      </p:sp>
    </p:spTree>
    <p:extLst>
      <p:ext uri="{BB962C8B-B14F-4D97-AF65-F5344CB8AC3E}">
        <p14:creationId xmlns:p14="http://schemas.microsoft.com/office/powerpoint/2010/main" val="1823885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ecip_tot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3030" y="1385967"/>
            <a:ext cx="5503666" cy="4252833"/>
          </a:xfrm>
          <a:prstGeom prst="rect">
            <a:avLst/>
          </a:prstGeom>
        </p:spPr>
      </p:pic>
      <p:sp>
        <p:nvSpPr>
          <p:cNvPr id="5" name="TextBox 4"/>
          <p:cNvSpPr txBox="1"/>
          <p:nvPr/>
        </p:nvSpPr>
        <p:spPr>
          <a:xfrm>
            <a:off x="1219200" y="139584"/>
            <a:ext cx="5870646" cy="1077218"/>
          </a:xfrm>
          <a:prstGeom prst="rect">
            <a:avLst/>
          </a:prstGeom>
          <a:noFill/>
        </p:spPr>
        <p:txBody>
          <a:bodyPr wrap="none" rtlCol="0">
            <a:spAutoFit/>
          </a:bodyPr>
          <a:lstStyle/>
          <a:p>
            <a:r>
              <a:rPr lang="en-US" sz="3200" b="1" dirty="0" smtClean="0"/>
              <a:t>Blizzard of January 26-27, 2015</a:t>
            </a:r>
          </a:p>
          <a:p>
            <a:r>
              <a:rPr lang="en-US" sz="3200" b="1" dirty="0" smtClean="0"/>
              <a:t>Forecasts initialized 00UTC Jan 26</a:t>
            </a:r>
            <a:endParaRPr lang="en-US" sz="3200" b="1" dirty="0"/>
          </a:p>
        </p:txBody>
      </p:sp>
      <p:sp>
        <p:nvSpPr>
          <p:cNvPr id="6" name="TextBox 5"/>
          <p:cNvSpPr txBox="1"/>
          <p:nvPr/>
        </p:nvSpPr>
        <p:spPr>
          <a:xfrm>
            <a:off x="478454" y="5700728"/>
            <a:ext cx="8554544" cy="646331"/>
          </a:xfrm>
          <a:prstGeom prst="rect">
            <a:avLst/>
          </a:prstGeom>
          <a:noFill/>
        </p:spPr>
        <p:txBody>
          <a:bodyPr wrap="square" rtlCol="0">
            <a:spAutoFit/>
          </a:bodyPr>
          <a:lstStyle/>
          <a:p>
            <a:r>
              <a:rPr lang="en-US" dirty="0" smtClean="0"/>
              <a:t>All 3 models produced more precipitation than Stage IV QPE, but were able to predict that the largest accumulations would be east of New York city.  </a:t>
            </a:r>
            <a:endParaRPr lang="en-US" dirty="0"/>
          </a:p>
        </p:txBody>
      </p:sp>
    </p:spTree>
    <p:extLst>
      <p:ext uri="{BB962C8B-B14F-4D97-AF65-F5344CB8AC3E}">
        <p14:creationId xmlns:p14="http://schemas.microsoft.com/office/powerpoint/2010/main" val="9447754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Criteria #7 and #8</a:t>
            </a:r>
            <a:endParaRPr lang="en-US" b="1" dirty="0"/>
          </a:p>
        </p:txBody>
      </p:sp>
      <p:sp>
        <p:nvSpPr>
          <p:cNvPr id="3" name="Content Placeholder 2"/>
          <p:cNvSpPr>
            <a:spLocks noGrp="1"/>
          </p:cNvSpPr>
          <p:nvPr>
            <p:ph idx="1"/>
          </p:nvPr>
        </p:nvSpPr>
        <p:spPr/>
        <p:txBody>
          <a:bodyPr/>
          <a:lstStyle/>
          <a:p>
            <a:r>
              <a:rPr lang="en-US" sz="2400" b="1" dirty="0" smtClean="0">
                <a:solidFill>
                  <a:srgbClr val="000000"/>
                </a:solidFill>
                <a:ea typeface="Arial"/>
              </a:rPr>
              <a:t>#7: Code </a:t>
            </a:r>
            <a:r>
              <a:rPr lang="en-US" sz="2400" b="1" dirty="0">
                <a:solidFill>
                  <a:srgbClr val="000000"/>
                </a:solidFill>
                <a:ea typeface="Arial"/>
              </a:rPr>
              <a:t>adaptable to </a:t>
            </a:r>
            <a:r>
              <a:rPr lang="en-US" sz="2400" b="1" dirty="0" smtClean="0">
                <a:solidFill>
                  <a:srgbClr val="000000"/>
                </a:solidFill>
                <a:ea typeface="Arial"/>
              </a:rPr>
              <a:t>NEMS/ESMF</a:t>
            </a:r>
          </a:p>
          <a:p>
            <a:pPr lvl="1"/>
            <a:r>
              <a:rPr lang="en-US" sz="2000" dirty="0" smtClean="0">
                <a:ea typeface="Arial"/>
              </a:rPr>
              <a:t>Self-reporting </a:t>
            </a:r>
            <a:r>
              <a:rPr lang="en-US" sz="2000" dirty="0">
                <a:ea typeface="Arial"/>
              </a:rPr>
              <a:t>on questionnaire from EMC.  GFDL completed (no issues</a:t>
            </a:r>
            <a:r>
              <a:rPr lang="en-US" sz="2000" dirty="0" smtClean="0">
                <a:ea typeface="Arial"/>
              </a:rPr>
              <a:t>) / NCAR incomplete</a:t>
            </a:r>
          </a:p>
          <a:p>
            <a:r>
              <a:rPr lang="en-US" sz="2400" b="1" dirty="0" smtClean="0">
                <a:ea typeface="Arial"/>
              </a:rPr>
              <a:t>#8: </a:t>
            </a:r>
            <a:r>
              <a:rPr lang="en-US" sz="2400" b="1" dirty="0">
                <a:ea typeface="Arial"/>
              </a:rPr>
              <a:t>Detailed </a:t>
            </a:r>
            <a:r>
              <a:rPr lang="en-US" sz="2400" b="1" dirty="0" err="1">
                <a:ea typeface="Arial"/>
              </a:rPr>
              <a:t>dycore</a:t>
            </a:r>
            <a:r>
              <a:rPr lang="en-US" sz="2400" b="1" dirty="0">
                <a:ea typeface="Arial"/>
              </a:rPr>
              <a:t> </a:t>
            </a:r>
            <a:r>
              <a:rPr lang="en-US" sz="2400" b="1" dirty="0" smtClean="0">
                <a:ea typeface="Arial"/>
              </a:rPr>
              <a:t>documentation</a:t>
            </a:r>
          </a:p>
          <a:p>
            <a:pPr lvl="1"/>
            <a:r>
              <a:rPr lang="en-US" sz="2000" dirty="0" smtClean="0">
                <a:ea typeface="Arial"/>
              </a:rPr>
              <a:t>Complete </a:t>
            </a:r>
            <a:r>
              <a:rPr lang="en-US" sz="2000" dirty="0">
                <a:ea typeface="Arial"/>
              </a:rPr>
              <a:t>– Both </a:t>
            </a:r>
            <a:r>
              <a:rPr lang="en-US" sz="2000" dirty="0" err="1">
                <a:ea typeface="Arial"/>
              </a:rPr>
              <a:t>dycores</a:t>
            </a:r>
            <a:r>
              <a:rPr lang="en-US" sz="2000" dirty="0">
                <a:ea typeface="Arial"/>
              </a:rPr>
              <a:t> sufficiently </a:t>
            </a:r>
            <a:r>
              <a:rPr lang="en-US" sz="2000" dirty="0" smtClean="0">
                <a:ea typeface="Arial"/>
              </a:rPr>
              <a:t>documented for Phase 2 evaluation (but more will be needed for community model environment)</a:t>
            </a:r>
            <a:endParaRPr lang="en-US" sz="2000" dirty="0">
              <a:ea typeface="Arial"/>
            </a:endParaRPr>
          </a:p>
          <a:p>
            <a:endParaRPr lang="en-US" b="1" dirty="0">
              <a:solidFill>
                <a:srgbClr val="000000"/>
              </a:solidFill>
              <a:ea typeface="Arial"/>
            </a:endParaRPr>
          </a:p>
          <a:p>
            <a:endParaRPr lang="en-US" b="1" dirty="0" smtClean="0">
              <a:solidFill>
                <a:srgbClr val="000000"/>
              </a:solidFill>
              <a:ea typeface="Arial"/>
            </a:endParaRPr>
          </a:p>
          <a:p>
            <a:endParaRPr lang="en-US" b="1" dirty="0">
              <a:solidFill>
                <a:srgbClr val="000000"/>
              </a:solidFill>
              <a:ea typeface="Arial"/>
            </a:endParaRPr>
          </a:p>
          <a:p>
            <a:endParaRPr lang="en-US" dirty="0"/>
          </a:p>
        </p:txBody>
      </p:sp>
    </p:spTree>
    <p:extLst>
      <p:ext uri="{BB962C8B-B14F-4D97-AF65-F5344CB8AC3E}">
        <p14:creationId xmlns:p14="http://schemas.microsoft.com/office/powerpoint/2010/main" val="10335221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7800"/>
            <a:ext cx="739775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3924300" y="1587044"/>
            <a:ext cx="38100" cy="4966156"/>
          </a:xfrm>
          <a:prstGeom prst="line">
            <a:avLst/>
          </a:prstGeom>
          <a:ln w="254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581400" y="6490156"/>
            <a:ext cx="838200" cy="215444"/>
          </a:xfrm>
          <a:prstGeom prst="rect">
            <a:avLst/>
          </a:prstGeom>
          <a:noFill/>
        </p:spPr>
        <p:txBody>
          <a:bodyPr wrap="square" rtlCol="0">
            <a:spAutoFit/>
          </a:bodyPr>
          <a:lstStyle/>
          <a:p>
            <a:r>
              <a:rPr lang="en-US" sz="800" dirty="0" smtClean="0">
                <a:solidFill>
                  <a:srgbClr val="FF0000"/>
                </a:solidFill>
              </a:rPr>
              <a:t>19 </a:t>
            </a:r>
            <a:r>
              <a:rPr lang="en-US" sz="800" dirty="0" smtClean="0">
                <a:solidFill>
                  <a:srgbClr val="FF0000"/>
                </a:solidFill>
              </a:rPr>
              <a:t>Jul 2016</a:t>
            </a:r>
            <a:endParaRPr lang="en-US" sz="800" dirty="0">
              <a:solidFill>
                <a:srgbClr val="FF0000"/>
              </a:solidFill>
            </a:endParaRPr>
          </a:p>
        </p:txBody>
      </p:sp>
      <p:sp>
        <p:nvSpPr>
          <p:cNvPr id="7" name="Title 1"/>
          <p:cNvSpPr>
            <a:spLocks noGrp="1"/>
          </p:cNvSpPr>
          <p:nvPr>
            <p:ph type="title"/>
          </p:nvPr>
        </p:nvSpPr>
        <p:spPr>
          <a:xfrm>
            <a:off x="1219200" y="274638"/>
            <a:ext cx="6705600" cy="868362"/>
          </a:xfrm>
        </p:spPr>
        <p:txBody>
          <a:bodyPr/>
          <a:lstStyle/>
          <a:p>
            <a:r>
              <a:rPr lang="en-US" sz="2800" b="1" dirty="0" smtClean="0"/>
              <a:t>Dynamic Core </a:t>
            </a:r>
            <a:br>
              <a:rPr lang="en-US" sz="2800" b="1" dirty="0" smtClean="0"/>
            </a:br>
            <a:r>
              <a:rPr lang="en-US" sz="2800" b="1" dirty="0" smtClean="0"/>
              <a:t>Testing and Implementation Timeline </a:t>
            </a:r>
            <a:endParaRPr lang="en-US" sz="2800" b="1" dirty="0"/>
          </a:p>
        </p:txBody>
      </p:sp>
    </p:spTree>
    <p:extLst>
      <p:ext uri="{BB962C8B-B14F-4D97-AF65-F5344CB8AC3E}">
        <p14:creationId xmlns:p14="http://schemas.microsoft.com/office/powerpoint/2010/main" val="151769855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114300"/>
            <a:ext cx="7124700" cy="1028700"/>
          </a:xfrm>
        </p:spPr>
        <p:txBody>
          <a:bodyPr/>
          <a:lstStyle/>
          <a:p>
            <a:r>
              <a:rPr lang="en-US" sz="3200" b="1" dirty="0" smtClean="0"/>
              <a:t>#10: Implementation Plan - Costs</a:t>
            </a:r>
            <a:endParaRPr lang="en-US"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97608860"/>
              </p:ext>
            </p:extLst>
          </p:nvPr>
        </p:nvGraphicFramePr>
        <p:xfrm>
          <a:off x="664995" y="1371592"/>
          <a:ext cx="7717005" cy="5257805"/>
        </p:xfrm>
        <a:graphic>
          <a:graphicData uri="http://schemas.openxmlformats.org/drawingml/2006/table">
            <a:tbl>
              <a:tblPr/>
              <a:tblGrid>
                <a:gridCol w="1891665"/>
                <a:gridCol w="582534"/>
                <a:gridCol w="582534"/>
                <a:gridCol w="582534"/>
                <a:gridCol w="582534"/>
                <a:gridCol w="582534"/>
                <a:gridCol w="582534"/>
                <a:gridCol w="582534"/>
                <a:gridCol w="582534"/>
                <a:gridCol w="582534"/>
                <a:gridCol w="582534"/>
              </a:tblGrid>
              <a:tr h="177563">
                <a:tc gridSpan="11">
                  <a:txBody>
                    <a:bodyPr/>
                    <a:lstStyle/>
                    <a:p>
                      <a:pPr algn="l" fontAlgn="b"/>
                      <a:r>
                        <a:rPr lang="en-US" sz="900" b="1" i="0" u="none" strike="noStrike" dirty="0">
                          <a:solidFill>
                            <a:srgbClr val="000000"/>
                          </a:solidFill>
                          <a:effectLst/>
                          <a:latin typeface="Calibri"/>
                        </a:rPr>
                        <a:t>Initial Implementation (transition to operations) Cost in FTEs (in addition to existing personnel managing O&amp;M for operational GFS)</a:t>
                      </a:r>
                    </a:p>
                  </a:txBody>
                  <a:tcPr marL="7774" marR="7774" marT="7774"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7563">
                <a:tc>
                  <a:txBody>
                    <a:bodyPr/>
                    <a:lstStyle/>
                    <a:p>
                      <a:pPr algn="l" fontAlgn="b"/>
                      <a:endParaRPr lang="en-US" sz="900" b="1" i="0" u="none" strike="noStrike">
                        <a:solidFill>
                          <a:srgbClr val="000000"/>
                        </a:solidFill>
                        <a:effectLst/>
                        <a:latin typeface="Calibri"/>
                      </a:endParaRPr>
                    </a:p>
                  </a:txBody>
                  <a:tcPr marL="7774" marR="7774" marT="777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w="6350" cap="flat" cmpd="sng" algn="ctr">
                      <a:solidFill>
                        <a:srgbClr val="000000"/>
                      </a:solidFill>
                      <a:prstDash val="solid"/>
                      <a:round/>
                      <a:headEnd type="none" w="med" len="med"/>
                      <a:tailEnd type="none" w="med" len="med"/>
                    </a:lnB>
                  </a:tcPr>
                </a:tc>
              </a:tr>
              <a:tr h="177563">
                <a:tc>
                  <a:txBody>
                    <a:bodyPr/>
                    <a:lstStyle/>
                    <a:p>
                      <a:pPr algn="l" fontAlgn="b"/>
                      <a:r>
                        <a:rPr lang="en-US" sz="900" b="1" i="0" u="none" strike="noStrike">
                          <a:solidFill>
                            <a:srgbClr val="000000"/>
                          </a:solidFill>
                          <a:effectLst/>
                          <a:latin typeface="Calibri"/>
                        </a:rPr>
                        <a:t>Activity</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b"/>
                      <a:r>
                        <a:rPr lang="en-US" sz="900" b="1" i="0" u="none" strike="noStrike">
                          <a:solidFill>
                            <a:srgbClr val="000000"/>
                          </a:solidFill>
                          <a:effectLst/>
                          <a:latin typeface="Calibri"/>
                        </a:rPr>
                        <a:t>FY17</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b"/>
                      <a:r>
                        <a:rPr lang="en-US" sz="900" b="1" i="0" u="none" strike="noStrike">
                          <a:solidFill>
                            <a:srgbClr val="000000"/>
                          </a:solidFill>
                          <a:effectLst/>
                          <a:latin typeface="Calibri"/>
                        </a:rPr>
                        <a:t>FY18</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b"/>
                      <a:r>
                        <a:rPr lang="en-US" sz="900" b="1" i="0" u="none" strike="noStrike">
                          <a:solidFill>
                            <a:srgbClr val="000000"/>
                          </a:solidFill>
                          <a:effectLst/>
                          <a:latin typeface="Calibri"/>
                        </a:rPr>
                        <a:t>FY19</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b"/>
                      <a:r>
                        <a:rPr lang="en-US" sz="900" b="1" i="0" u="none" strike="noStrike">
                          <a:solidFill>
                            <a:srgbClr val="000000"/>
                          </a:solidFill>
                          <a:effectLst/>
                          <a:latin typeface="Calibri"/>
                        </a:rPr>
                        <a:t>FY20</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b"/>
                      <a:r>
                        <a:rPr lang="en-US" sz="900" b="1" i="0" u="none" strike="noStrike">
                          <a:solidFill>
                            <a:srgbClr val="000000"/>
                          </a:solidFill>
                          <a:effectLst/>
                          <a:latin typeface="Calibri"/>
                        </a:rPr>
                        <a:t>Total</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r>
              <a:tr h="177563">
                <a:tc>
                  <a:txBody>
                    <a:bodyPr/>
                    <a:lstStyle/>
                    <a:p>
                      <a:pPr algn="l" fontAlgn="b"/>
                      <a:r>
                        <a:rPr lang="en-US" sz="900" b="1" i="0" u="none" strike="noStrike">
                          <a:solidFill>
                            <a:srgbClr val="000000"/>
                          </a:solidFill>
                          <a:effectLst/>
                          <a:latin typeface="Calibri"/>
                        </a:rPr>
                        <a:t> </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MPAS</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a:solidFill>
                            <a:srgbClr val="000000"/>
                          </a:solidFill>
                          <a:effectLst/>
                          <a:latin typeface="Calibri"/>
                        </a:rPr>
                        <a:t>FV3</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1" i="0" u="none" strike="noStrike">
                          <a:solidFill>
                            <a:srgbClr val="000000"/>
                          </a:solidFill>
                          <a:effectLst/>
                          <a:latin typeface="Calibri"/>
                        </a:rPr>
                        <a:t>MPAS</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a:solidFill>
                            <a:srgbClr val="000000"/>
                          </a:solidFill>
                          <a:effectLst/>
                          <a:latin typeface="Calibri"/>
                        </a:rPr>
                        <a:t>FV3</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1" i="0" u="none" strike="noStrike">
                          <a:solidFill>
                            <a:srgbClr val="000000"/>
                          </a:solidFill>
                          <a:effectLst/>
                          <a:latin typeface="Calibri"/>
                        </a:rPr>
                        <a:t>MPAS</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a:solidFill>
                            <a:srgbClr val="000000"/>
                          </a:solidFill>
                          <a:effectLst/>
                          <a:latin typeface="Calibri"/>
                        </a:rPr>
                        <a:t>FV3</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1" i="0" u="none" strike="noStrike">
                          <a:solidFill>
                            <a:srgbClr val="000000"/>
                          </a:solidFill>
                          <a:effectLst/>
                          <a:latin typeface="Calibri"/>
                        </a:rPr>
                        <a:t>MPAS</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a:solidFill>
                            <a:srgbClr val="000000"/>
                          </a:solidFill>
                          <a:effectLst/>
                          <a:latin typeface="Calibri"/>
                        </a:rPr>
                        <a:t>FV3</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1" i="0" u="none" strike="noStrike">
                          <a:solidFill>
                            <a:srgbClr val="000000"/>
                          </a:solidFill>
                          <a:effectLst/>
                          <a:latin typeface="Calibri"/>
                        </a:rPr>
                        <a:t>MPAS</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a:solidFill>
                            <a:srgbClr val="000000"/>
                          </a:solidFill>
                          <a:effectLst/>
                          <a:latin typeface="Calibri"/>
                        </a:rPr>
                        <a:t>FV3</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177563">
                <a:tc>
                  <a:txBody>
                    <a:bodyPr/>
                    <a:lstStyle/>
                    <a:p>
                      <a:pPr algn="l" fontAlgn="b"/>
                      <a:r>
                        <a:rPr lang="en-US" sz="900" b="1" i="0" u="none" strike="noStrike">
                          <a:solidFill>
                            <a:srgbClr val="000000"/>
                          </a:solidFill>
                          <a:effectLst/>
                          <a:latin typeface="Calibri"/>
                        </a:rPr>
                        <a:t>Dycore integration into NEMS</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a:rPr>
                        <a:t>3</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3</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0</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9</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7</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177563">
                <a:tc>
                  <a:txBody>
                    <a:bodyPr/>
                    <a:lstStyle/>
                    <a:p>
                      <a:pPr algn="l" fontAlgn="b"/>
                      <a:r>
                        <a:rPr lang="en-US" sz="900" b="1" i="0" u="none" strike="noStrike" dirty="0">
                          <a:solidFill>
                            <a:srgbClr val="000000"/>
                          </a:solidFill>
                          <a:effectLst/>
                          <a:latin typeface="Calibri"/>
                        </a:rPr>
                        <a:t>Physics implementation</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1</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1</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1</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1</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1</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0</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6</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3</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177563">
                <a:tc>
                  <a:txBody>
                    <a:bodyPr/>
                    <a:lstStyle/>
                    <a:p>
                      <a:pPr algn="l" fontAlgn="b"/>
                      <a:r>
                        <a:rPr lang="en-US" sz="900" b="1" i="0" u="none" strike="noStrike" dirty="0">
                          <a:solidFill>
                            <a:srgbClr val="000000"/>
                          </a:solidFill>
                          <a:effectLst/>
                          <a:latin typeface="Calibri"/>
                        </a:rPr>
                        <a:t>Physics Driver implementation</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a:rPr>
                        <a:t>1</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1</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1</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1</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1</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1</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0</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5</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3</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177563">
                <a:tc>
                  <a:txBody>
                    <a:bodyPr/>
                    <a:lstStyle/>
                    <a:p>
                      <a:pPr algn="l" fontAlgn="b"/>
                      <a:r>
                        <a:rPr lang="en-US" sz="900" b="1" i="0" u="none" strike="noStrike">
                          <a:solidFill>
                            <a:srgbClr val="000000"/>
                          </a:solidFill>
                          <a:effectLst/>
                          <a:latin typeface="Calibri"/>
                        </a:rPr>
                        <a:t>DA integration</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4</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3</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3</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0</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12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6</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177563">
                <a:tc>
                  <a:txBody>
                    <a:bodyPr/>
                    <a:lstStyle/>
                    <a:p>
                      <a:pPr algn="l" fontAlgn="b"/>
                      <a:r>
                        <a:rPr lang="en-US" sz="900" b="1" i="0" u="none" strike="noStrike">
                          <a:solidFill>
                            <a:srgbClr val="000000"/>
                          </a:solidFill>
                          <a:effectLst/>
                          <a:latin typeface="Calibri"/>
                        </a:rPr>
                        <a:t>Pre/Post</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1</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1</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1</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0</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6</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5</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177563">
                <a:tc>
                  <a:txBody>
                    <a:bodyPr/>
                    <a:lstStyle/>
                    <a:p>
                      <a:pPr algn="l" fontAlgn="b"/>
                      <a:r>
                        <a:rPr lang="en-US" sz="900" b="1" i="0" u="none" strike="noStrike">
                          <a:solidFill>
                            <a:srgbClr val="000000"/>
                          </a:solidFill>
                          <a:effectLst/>
                          <a:latin typeface="Calibri"/>
                        </a:rPr>
                        <a:t>Benchmarking</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0</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0</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4</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3</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4</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4</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5</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0</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13</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7</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177563">
                <a:tc>
                  <a:txBody>
                    <a:bodyPr/>
                    <a:lstStyle/>
                    <a:p>
                      <a:pPr algn="l" fontAlgn="b"/>
                      <a:r>
                        <a:rPr lang="en-US" sz="900" b="1" i="0" u="none" strike="noStrike">
                          <a:solidFill>
                            <a:srgbClr val="000000"/>
                          </a:solidFill>
                          <a:effectLst/>
                          <a:latin typeface="Calibri"/>
                        </a:rPr>
                        <a:t>Code Management</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8</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8</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177563">
                <a:tc>
                  <a:txBody>
                    <a:bodyPr/>
                    <a:lstStyle/>
                    <a:p>
                      <a:pPr algn="l" fontAlgn="b"/>
                      <a:r>
                        <a:rPr lang="en-US" sz="900" b="1" i="0" u="none" strike="noStrike">
                          <a:solidFill>
                            <a:srgbClr val="000000"/>
                          </a:solidFill>
                          <a:effectLst/>
                          <a:latin typeface="Calibri"/>
                        </a:rPr>
                        <a:t>Computational efficiency</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1</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1</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1</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0</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8</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3</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177563">
                <a:tc>
                  <a:txBody>
                    <a:bodyPr/>
                    <a:lstStyle/>
                    <a:p>
                      <a:pPr algn="l" fontAlgn="b"/>
                      <a:r>
                        <a:rPr lang="en-US" sz="900" b="1" i="0" u="none" strike="noStrike">
                          <a:solidFill>
                            <a:srgbClr val="000000"/>
                          </a:solidFill>
                          <a:effectLst/>
                          <a:latin typeface="Calibri"/>
                        </a:rPr>
                        <a:t>Transition to operations</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900" b="0" i="0" u="none" strike="noStrike">
                          <a:solidFill>
                            <a:srgbClr val="000000"/>
                          </a:solidFill>
                          <a:effectLst/>
                          <a:latin typeface="Calibri"/>
                        </a:rPr>
                        <a:t>0</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0</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0</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0</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0</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3</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3</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0</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3</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3</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177563">
                <a:tc>
                  <a:txBody>
                    <a:bodyPr/>
                    <a:lstStyle/>
                    <a:p>
                      <a:pPr algn="l" fontAlgn="b"/>
                      <a:r>
                        <a:rPr lang="en-US" sz="900" b="1" i="0" u="none" strike="noStrike">
                          <a:solidFill>
                            <a:srgbClr val="000000"/>
                          </a:solidFill>
                          <a:effectLst/>
                          <a:latin typeface="Calibri"/>
                        </a:rPr>
                        <a:t>Total</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16</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a:solidFill>
                            <a:srgbClr val="000000"/>
                          </a:solidFill>
                          <a:effectLst/>
                          <a:latin typeface="Calibri"/>
                        </a:rPr>
                        <a:t>12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1" i="0" u="none" strike="noStrike">
                          <a:solidFill>
                            <a:srgbClr val="000000"/>
                          </a:solidFill>
                          <a:effectLst/>
                          <a:latin typeface="Calibri"/>
                        </a:rPr>
                        <a:t>19</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a:solidFill>
                            <a:srgbClr val="000000"/>
                          </a:solidFill>
                          <a:effectLst/>
                          <a:latin typeface="Calibri"/>
                        </a:rPr>
                        <a:t>14</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1" i="0" u="none" strike="noStrike">
                          <a:solidFill>
                            <a:srgbClr val="000000"/>
                          </a:solidFill>
                          <a:effectLst/>
                          <a:latin typeface="Calibri"/>
                        </a:rPr>
                        <a:t>16</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a:solidFill>
                            <a:srgbClr val="000000"/>
                          </a:solidFill>
                          <a:effectLst/>
                          <a:latin typeface="Calibri"/>
                        </a:rPr>
                        <a:t>17</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1" i="0" u="none" strike="noStrike">
                          <a:solidFill>
                            <a:srgbClr val="000000"/>
                          </a:solidFill>
                          <a:effectLst/>
                          <a:latin typeface="Calibri"/>
                        </a:rPr>
                        <a:t>19</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a:solidFill>
                            <a:srgbClr val="000000"/>
                          </a:solidFill>
                          <a:effectLst/>
                          <a:latin typeface="Calibri"/>
                        </a:rPr>
                        <a:t>2</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1" i="0" u="none" strike="noStrike">
                          <a:solidFill>
                            <a:srgbClr val="000000"/>
                          </a:solidFill>
                          <a:effectLst/>
                          <a:latin typeface="Calibri"/>
                        </a:rPr>
                        <a:t>70</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a:solidFill>
                            <a:srgbClr val="000000"/>
                          </a:solidFill>
                          <a:effectLst/>
                          <a:latin typeface="Calibri"/>
                        </a:rPr>
                        <a:t>45</a:t>
                      </a:r>
                    </a:p>
                  </a:txBody>
                  <a:tcPr marL="7774" marR="7774" marT="7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177563">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dirty="0">
                        <a:solidFill>
                          <a:srgbClr val="000000"/>
                        </a:solidFill>
                        <a:effectLst/>
                        <a:latin typeface="Calibri"/>
                      </a:endParaRPr>
                    </a:p>
                  </a:txBody>
                  <a:tcPr marL="7774" marR="7774" marT="7774" marB="0" anchor="b">
                    <a:lnL>
                      <a:noFill/>
                    </a:lnL>
                    <a:lnR>
                      <a:noFill/>
                    </a:lnR>
                    <a:lnT w="6350" cap="flat" cmpd="sng" algn="ctr">
                      <a:solidFill>
                        <a:srgbClr val="000000"/>
                      </a:solidFill>
                      <a:prstDash val="solid"/>
                      <a:round/>
                      <a:headEnd type="none" w="med" len="med"/>
                      <a:tailEnd type="none" w="med" len="med"/>
                    </a:lnT>
                    <a:lnB>
                      <a:noFill/>
                    </a:lnB>
                  </a:tcPr>
                </a:tc>
              </a:tr>
              <a:tr h="177563">
                <a:tc gridSpan="9">
                  <a:txBody>
                    <a:bodyPr/>
                    <a:lstStyle/>
                    <a:p>
                      <a:pPr algn="l" fontAlgn="b"/>
                      <a:r>
                        <a:rPr lang="en-US" sz="900" b="1" i="0" u="none" strike="noStrike" dirty="0">
                          <a:solidFill>
                            <a:srgbClr val="000000"/>
                          </a:solidFill>
                          <a:effectLst/>
                          <a:latin typeface="Calibri"/>
                        </a:rPr>
                        <a:t>Computer Resource Requirements for Initial Implementation (FY17-FY19 for FV3 and FY17-FY20 for MPAS)</a:t>
                      </a:r>
                    </a:p>
                  </a:txBody>
                  <a:tcPr marL="7774" marR="7774" marT="7774"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a:noFill/>
                    </a:lnB>
                  </a:tcPr>
                </a:tc>
              </a:tr>
              <a:tr h="177563">
                <a:tc>
                  <a:txBody>
                    <a:bodyPr/>
                    <a:lstStyle/>
                    <a:p>
                      <a:pPr algn="l" fontAlgn="b"/>
                      <a:endParaRPr lang="en-US" sz="900" b="1" i="0" u="none" strike="noStrike">
                        <a:solidFill>
                          <a:srgbClr val="000000"/>
                        </a:solidFill>
                        <a:effectLst/>
                        <a:latin typeface="Calibri"/>
                      </a:endParaRPr>
                    </a:p>
                  </a:txBody>
                  <a:tcPr marL="7774" marR="7774" marT="777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w="12700" cap="flat" cmpd="sng" algn="ctr">
                      <a:solidFill>
                        <a:srgbClr val="000000"/>
                      </a:solidFill>
                      <a:prstDash val="solid"/>
                      <a:round/>
                      <a:headEnd type="none" w="med" len="med"/>
                      <a:tailEnd type="none" w="med" len="med"/>
                    </a:lnB>
                  </a:tcPr>
                </a:tc>
              </a:tr>
              <a:tr h="177563">
                <a:tc>
                  <a:txBody>
                    <a:bodyPr/>
                    <a:lstStyle/>
                    <a:p>
                      <a:pPr algn="l" fontAlgn="ctr"/>
                      <a:r>
                        <a:rPr lang="en-US" sz="900" b="1" i="0" u="none" strike="noStrike">
                          <a:solidFill>
                            <a:srgbClr val="000000"/>
                          </a:solidFill>
                          <a:effectLst/>
                          <a:latin typeface="Calibri"/>
                        </a:rPr>
                        <a:t> </a:t>
                      </a:r>
                    </a:p>
                  </a:txBody>
                  <a:tcPr marL="7774" marR="7774" marT="7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en-US" sz="900" b="1" i="0" u="none" strike="noStrike">
                          <a:solidFill>
                            <a:srgbClr val="000000"/>
                          </a:solidFill>
                          <a:effectLst/>
                          <a:latin typeface="Calibri"/>
                        </a:rPr>
                        <a:t>CPU*</a:t>
                      </a:r>
                    </a:p>
                  </a:txBody>
                  <a:tcPr marL="7774" marR="7774" marT="7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US" sz="900" b="1" i="0" u="none" strike="noStrike">
                          <a:solidFill>
                            <a:srgbClr val="000000"/>
                          </a:solidFill>
                          <a:effectLst/>
                          <a:latin typeface="Calibri"/>
                        </a:rPr>
                        <a:t>CPU Hours**</a:t>
                      </a:r>
                    </a:p>
                  </a:txBody>
                  <a:tcPr marL="7774" marR="7774" marT="7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US" sz="900" b="1" i="0" u="none" strike="noStrike">
                          <a:solidFill>
                            <a:srgbClr val="000000"/>
                          </a:solidFill>
                          <a:effectLst/>
                          <a:latin typeface="Calibri"/>
                        </a:rPr>
                        <a:t>Disk</a:t>
                      </a:r>
                    </a:p>
                  </a:txBody>
                  <a:tcPr marL="7774" marR="7774" marT="7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US" sz="900" b="1" i="0" u="none" strike="noStrike">
                          <a:solidFill>
                            <a:srgbClr val="000000"/>
                          </a:solidFill>
                          <a:effectLst/>
                          <a:latin typeface="Calibri"/>
                        </a:rPr>
                        <a:t>Period</a:t>
                      </a:r>
                    </a:p>
                  </a:txBody>
                  <a:tcPr marL="7774" marR="7774" marT="7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fontAlgn="ctr"/>
                      <a:r>
                        <a:rPr lang="en-US" sz="900" b="1" i="0" u="none" strike="noStrike">
                          <a:solidFill>
                            <a:srgbClr val="000000"/>
                          </a:solidFill>
                          <a:effectLst/>
                          <a:latin typeface="Calibri"/>
                        </a:rPr>
                        <a:t>% change w.r.t. GFS</a:t>
                      </a:r>
                    </a:p>
                  </a:txBody>
                  <a:tcPr marL="7774" marR="7774" marT="7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r>
              <a:tr h="165522">
                <a:tc>
                  <a:txBody>
                    <a:bodyPr/>
                    <a:lstStyle/>
                    <a:p>
                      <a:pPr algn="l" fontAlgn="ctr"/>
                      <a:r>
                        <a:rPr lang="en-US" sz="900" b="0" i="0" u="none" strike="noStrike">
                          <a:solidFill>
                            <a:srgbClr val="000000"/>
                          </a:solidFill>
                          <a:effectLst/>
                          <a:latin typeface="Calibri"/>
                        </a:rPr>
                        <a:t>GFS</a:t>
                      </a:r>
                    </a:p>
                  </a:txBody>
                  <a:tcPr marL="7774" marR="7774" marT="7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18E"/>
                    </a:solidFill>
                  </a:tcPr>
                </a:tc>
                <a:tc gridSpan="2">
                  <a:txBody>
                    <a:bodyPr/>
                    <a:lstStyle/>
                    <a:p>
                      <a:pPr algn="ctr" fontAlgn="ctr"/>
                      <a:r>
                        <a:rPr lang="en-US" sz="900" b="0" i="0" u="none" strike="noStrike">
                          <a:solidFill>
                            <a:srgbClr val="000000"/>
                          </a:solidFill>
                          <a:effectLst/>
                          <a:latin typeface="Calibri"/>
                        </a:rPr>
                        <a:t>5,150,880</a:t>
                      </a:r>
                    </a:p>
                  </a:txBody>
                  <a:tcPr marL="7774" marR="7774" marT="7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18E"/>
                    </a:solidFill>
                  </a:tcPr>
                </a:tc>
                <a:tc hMerge="1">
                  <a:txBody>
                    <a:bodyPr/>
                    <a:lstStyle/>
                    <a:p>
                      <a:endParaRPr lang="en-US"/>
                    </a:p>
                  </a:txBody>
                  <a:tcPr/>
                </a:tc>
                <a:tc gridSpan="2">
                  <a:txBody>
                    <a:bodyPr/>
                    <a:lstStyle/>
                    <a:p>
                      <a:pPr algn="ctr" fontAlgn="ctr"/>
                      <a:r>
                        <a:rPr lang="en-US" sz="900" b="0" i="0" u="none" strike="noStrike">
                          <a:solidFill>
                            <a:srgbClr val="000000"/>
                          </a:solidFill>
                          <a:effectLst/>
                          <a:latin typeface="Calibri"/>
                        </a:rPr>
                        <a:t>399,840</a:t>
                      </a:r>
                    </a:p>
                  </a:txBody>
                  <a:tcPr marL="7774" marR="7774" marT="7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18E"/>
                    </a:solidFill>
                  </a:tcPr>
                </a:tc>
                <a:tc hMerge="1">
                  <a:txBody>
                    <a:bodyPr/>
                    <a:lstStyle/>
                    <a:p>
                      <a:endParaRPr lang="en-US"/>
                    </a:p>
                  </a:txBody>
                  <a:tcPr/>
                </a:tc>
                <a:tc gridSpan="2">
                  <a:txBody>
                    <a:bodyPr/>
                    <a:lstStyle/>
                    <a:p>
                      <a:pPr algn="ctr" fontAlgn="ctr"/>
                      <a:r>
                        <a:rPr lang="en-US" sz="900" b="0" i="0" u="none" strike="noStrike">
                          <a:solidFill>
                            <a:srgbClr val="000000"/>
                          </a:solidFill>
                          <a:effectLst/>
                          <a:latin typeface="Calibri"/>
                        </a:rPr>
                        <a:t>10 PB</a:t>
                      </a:r>
                    </a:p>
                  </a:txBody>
                  <a:tcPr marL="7774" marR="7774" marT="7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18E"/>
                    </a:solidFill>
                  </a:tcPr>
                </a:tc>
                <a:tc hMerge="1">
                  <a:txBody>
                    <a:bodyPr/>
                    <a:lstStyle/>
                    <a:p>
                      <a:endParaRPr lang="en-US"/>
                    </a:p>
                  </a:txBody>
                  <a:tcPr/>
                </a:tc>
                <a:tc gridSpan="2">
                  <a:txBody>
                    <a:bodyPr/>
                    <a:lstStyle/>
                    <a:p>
                      <a:pPr algn="ctr" fontAlgn="ctr"/>
                      <a:r>
                        <a:rPr lang="en-US" sz="900" b="0" i="0" u="none" strike="noStrike">
                          <a:solidFill>
                            <a:srgbClr val="000000"/>
                          </a:solidFill>
                          <a:effectLst/>
                          <a:latin typeface="Calibri"/>
                        </a:rPr>
                        <a:t>FY17-FY18</a:t>
                      </a:r>
                    </a:p>
                  </a:txBody>
                  <a:tcPr marL="7774" marR="7774" marT="7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18E"/>
                    </a:solidFill>
                  </a:tcPr>
                </a:tc>
                <a:tc hMerge="1">
                  <a:txBody>
                    <a:bodyPr/>
                    <a:lstStyle/>
                    <a:p>
                      <a:endParaRPr lang="en-US"/>
                    </a:p>
                  </a:txBody>
                  <a:tcPr/>
                </a:tc>
                <a:tc gridSpan="2">
                  <a:txBody>
                    <a:bodyPr/>
                    <a:lstStyle/>
                    <a:p>
                      <a:pPr algn="ctr" fontAlgn="ctr"/>
                      <a:r>
                        <a:rPr lang="en-US" sz="900" b="0" i="0" u="none" strike="noStrike">
                          <a:solidFill>
                            <a:srgbClr val="000000"/>
                          </a:solidFill>
                          <a:effectLst/>
                          <a:latin typeface="Calibri"/>
                        </a:rPr>
                        <a:t>0</a:t>
                      </a:r>
                    </a:p>
                  </a:txBody>
                  <a:tcPr marL="7774" marR="7774" marT="7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18E"/>
                    </a:solidFill>
                  </a:tcPr>
                </a:tc>
                <a:tc hMerge="1">
                  <a:txBody>
                    <a:bodyPr/>
                    <a:lstStyle/>
                    <a:p>
                      <a:endParaRPr lang="en-US"/>
                    </a:p>
                  </a:txBody>
                  <a:tcPr/>
                </a:tc>
              </a:tr>
              <a:tr h="165522">
                <a:tc>
                  <a:txBody>
                    <a:bodyPr/>
                    <a:lstStyle/>
                    <a:p>
                      <a:pPr algn="l" fontAlgn="ctr"/>
                      <a:r>
                        <a:rPr lang="en-US" sz="900" b="0" i="0" u="none" strike="noStrike">
                          <a:solidFill>
                            <a:srgbClr val="000000"/>
                          </a:solidFill>
                          <a:effectLst/>
                          <a:latin typeface="Calibri"/>
                        </a:rPr>
                        <a:t>FV3</a:t>
                      </a:r>
                    </a:p>
                  </a:txBody>
                  <a:tcPr marL="7774" marR="7774" marT="7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gridSpan="2">
                  <a:txBody>
                    <a:bodyPr/>
                    <a:lstStyle/>
                    <a:p>
                      <a:pPr algn="ctr" fontAlgn="ctr"/>
                      <a:r>
                        <a:rPr lang="en-US" sz="900" b="0" i="0" u="none" strike="noStrike">
                          <a:solidFill>
                            <a:srgbClr val="000000"/>
                          </a:solidFill>
                          <a:effectLst/>
                          <a:latin typeface="Calibri"/>
                        </a:rPr>
                        <a:t>6,565,620</a:t>
                      </a:r>
                    </a:p>
                  </a:txBody>
                  <a:tcPr marL="7774" marR="7774" marT="7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gridSpan="2">
                  <a:txBody>
                    <a:bodyPr/>
                    <a:lstStyle/>
                    <a:p>
                      <a:pPr algn="ctr" fontAlgn="ctr"/>
                      <a:r>
                        <a:rPr lang="en-US" sz="900" b="0" i="0" u="none" strike="noStrike">
                          <a:solidFill>
                            <a:srgbClr val="000000"/>
                          </a:solidFill>
                          <a:effectLst/>
                          <a:latin typeface="Calibri"/>
                        </a:rPr>
                        <a:t>509,660</a:t>
                      </a:r>
                    </a:p>
                  </a:txBody>
                  <a:tcPr marL="7774" marR="7774" marT="7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gridSpan="2">
                  <a:txBody>
                    <a:bodyPr/>
                    <a:lstStyle/>
                    <a:p>
                      <a:pPr algn="ctr" fontAlgn="ctr"/>
                      <a:r>
                        <a:rPr lang="en-US" sz="900" b="0" i="0" u="none" strike="noStrike">
                          <a:solidFill>
                            <a:srgbClr val="000000"/>
                          </a:solidFill>
                          <a:effectLst/>
                          <a:latin typeface="Calibri"/>
                        </a:rPr>
                        <a:t>30 PB (2 streams)</a:t>
                      </a:r>
                    </a:p>
                  </a:txBody>
                  <a:tcPr marL="7774" marR="7774" marT="7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gridSpan="2">
                  <a:txBody>
                    <a:bodyPr/>
                    <a:lstStyle/>
                    <a:p>
                      <a:pPr algn="ctr" fontAlgn="ctr"/>
                      <a:r>
                        <a:rPr lang="en-US" sz="900" b="0" i="0" u="none" strike="noStrike">
                          <a:solidFill>
                            <a:srgbClr val="000000"/>
                          </a:solidFill>
                          <a:effectLst/>
                          <a:latin typeface="Calibri"/>
                        </a:rPr>
                        <a:t>FY17-FY19</a:t>
                      </a:r>
                    </a:p>
                  </a:txBody>
                  <a:tcPr marL="7774" marR="7774" marT="7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gridSpan="2">
                  <a:txBody>
                    <a:bodyPr/>
                    <a:lstStyle/>
                    <a:p>
                      <a:pPr algn="ctr" fontAlgn="ctr"/>
                      <a:r>
                        <a:rPr lang="en-US" sz="900" b="0" i="0" u="none" strike="noStrike">
                          <a:solidFill>
                            <a:srgbClr val="000000"/>
                          </a:solidFill>
                          <a:effectLst/>
                          <a:latin typeface="Calibri"/>
                        </a:rPr>
                        <a:t>28%</a:t>
                      </a:r>
                    </a:p>
                  </a:txBody>
                  <a:tcPr marL="7774" marR="7774" marT="7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r>
              <a:tr h="165522">
                <a:tc>
                  <a:txBody>
                    <a:bodyPr/>
                    <a:lstStyle/>
                    <a:p>
                      <a:pPr algn="l" fontAlgn="ctr"/>
                      <a:r>
                        <a:rPr lang="en-US" sz="900" b="0" i="0" u="none" strike="noStrike">
                          <a:solidFill>
                            <a:srgbClr val="000000"/>
                          </a:solidFill>
                          <a:effectLst/>
                          <a:latin typeface="Calibri"/>
                        </a:rPr>
                        <a:t>MPAS</a:t>
                      </a:r>
                    </a:p>
                  </a:txBody>
                  <a:tcPr marL="7774" marR="7774" marT="7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algn="ctr" fontAlgn="ctr"/>
                      <a:r>
                        <a:rPr lang="en-US" sz="900" b="0" i="0" u="none" strike="noStrike">
                          <a:solidFill>
                            <a:srgbClr val="000000"/>
                          </a:solidFill>
                          <a:effectLst/>
                          <a:latin typeface="Calibri"/>
                        </a:rPr>
                        <a:t>19,959,660</a:t>
                      </a:r>
                    </a:p>
                  </a:txBody>
                  <a:tcPr marL="7774" marR="7774" marT="7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ctr"/>
                      <a:r>
                        <a:rPr lang="en-US" sz="900" b="0" i="0" u="none" strike="noStrike">
                          <a:solidFill>
                            <a:srgbClr val="000000"/>
                          </a:solidFill>
                          <a:effectLst/>
                          <a:latin typeface="Calibri"/>
                        </a:rPr>
                        <a:t>1,549,380</a:t>
                      </a:r>
                    </a:p>
                  </a:txBody>
                  <a:tcPr marL="7774" marR="7774" marT="7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ctr"/>
                      <a:r>
                        <a:rPr lang="en-US" sz="900" b="0" i="0" u="none" strike="noStrike">
                          <a:solidFill>
                            <a:srgbClr val="000000"/>
                          </a:solidFill>
                          <a:effectLst/>
                          <a:latin typeface="Calibri"/>
                        </a:rPr>
                        <a:t>45 PB (3 streams)</a:t>
                      </a:r>
                    </a:p>
                  </a:txBody>
                  <a:tcPr marL="7774" marR="7774" marT="7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ctr"/>
                      <a:r>
                        <a:rPr lang="en-US" sz="900" b="0" i="0" u="none" strike="noStrike">
                          <a:solidFill>
                            <a:srgbClr val="000000"/>
                          </a:solidFill>
                          <a:effectLst/>
                          <a:latin typeface="Calibri"/>
                        </a:rPr>
                        <a:t>FY17-FY20</a:t>
                      </a:r>
                    </a:p>
                  </a:txBody>
                  <a:tcPr marL="7774" marR="7774" marT="7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ctr"/>
                      <a:r>
                        <a:rPr lang="en-US" sz="900" b="0" i="0" u="none" strike="noStrike">
                          <a:solidFill>
                            <a:srgbClr val="000000"/>
                          </a:solidFill>
                          <a:effectLst/>
                          <a:latin typeface="Calibri"/>
                        </a:rPr>
                        <a:t>288%</a:t>
                      </a:r>
                    </a:p>
                  </a:txBody>
                  <a:tcPr marL="7774" marR="7774" marT="7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r>
              <a:tr h="177563">
                <a:tc gridSpan="7">
                  <a:txBody>
                    <a:bodyPr/>
                    <a:lstStyle/>
                    <a:p>
                      <a:pPr algn="l" fontAlgn="ctr"/>
                      <a:r>
                        <a:rPr lang="en-US" sz="900" b="1" i="0" u="none" strike="noStrike">
                          <a:solidFill>
                            <a:srgbClr val="000000"/>
                          </a:solidFill>
                          <a:effectLst/>
                          <a:latin typeface="Calibri"/>
                        </a:rPr>
                        <a:t>*CPU* = Y x 4 cycles x 365 days x 3 years, Y is number of cores required for 8.5 min/day</a:t>
                      </a:r>
                    </a:p>
                  </a:txBody>
                  <a:tcPr marL="7774" marR="7774" marT="7774"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w="12700" cap="flat" cmpd="sng" algn="ctr">
                      <a:solidFill>
                        <a:srgbClr val="000000"/>
                      </a:solidFill>
                      <a:prstDash val="solid"/>
                      <a:round/>
                      <a:headEnd type="none" w="med" len="med"/>
                      <a:tailEnd type="none" w="med" len="med"/>
                    </a:lnT>
                    <a:lnB>
                      <a:noFill/>
                    </a:lnB>
                  </a:tcPr>
                </a:tc>
              </a:tr>
              <a:tr h="177563">
                <a:tc gridSpan="7">
                  <a:txBody>
                    <a:bodyPr/>
                    <a:lstStyle/>
                    <a:p>
                      <a:pPr algn="l" fontAlgn="ctr"/>
                      <a:r>
                        <a:rPr lang="en-US" sz="900" b="1" i="0" u="none" strike="noStrike">
                          <a:solidFill>
                            <a:srgbClr val="000000"/>
                          </a:solidFill>
                          <a:effectLst/>
                          <a:latin typeface="Calibri"/>
                        </a:rPr>
                        <a:t>Y = 1176 (GFS), 1499 (FV3), 4557 (MPAS) based on current operational resolution (~13 km).</a:t>
                      </a:r>
                    </a:p>
                  </a:txBody>
                  <a:tcPr marL="7774" marR="7774" marT="7774"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900" b="0" i="0" u="none" strike="noStrike">
                          <a:solidFill>
                            <a:srgbClr val="000000"/>
                          </a:solidFill>
                          <a:effectLst/>
                          <a:latin typeface="Calibri"/>
                        </a:rPr>
                        <a:t>1176</a:t>
                      </a:r>
                    </a:p>
                  </a:txBody>
                  <a:tcPr marL="7774" marR="7774" marT="7774"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1499</a:t>
                      </a:r>
                    </a:p>
                  </a:txBody>
                  <a:tcPr marL="7774" marR="7774" marT="7774" marB="0" anchor="b">
                    <a:lnL>
                      <a:noFill/>
                    </a:lnL>
                    <a:lnR>
                      <a:noFill/>
                    </a:lnR>
                    <a:lnT>
                      <a:noFill/>
                    </a:lnT>
                    <a:lnB>
                      <a:noFill/>
                    </a:lnB>
                  </a:tcPr>
                </a:tc>
                <a:tc>
                  <a:txBody>
                    <a:bodyPr/>
                    <a:lstStyle/>
                    <a:p>
                      <a:pPr algn="r" fontAlgn="b"/>
                      <a:r>
                        <a:rPr lang="en-US" sz="900" b="0" i="0" u="none" strike="noStrike">
                          <a:solidFill>
                            <a:srgbClr val="000000"/>
                          </a:solidFill>
                          <a:effectLst/>
                          <a:latin typeface="Calibri"/>
                        </a:rPr>
                        <a:t>4557</a:t>
                      </a:r>
                    </a:p>
                  </a:txBody>
                  <a:tcPr marL="7774" marR="7774" marT="7774"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a:noFill/>
                    </a:lnB>
                  </a:tcPr>
                </a:tc>
              </a:tr>
              <a:tr h="177563">
                <a:tc gridSpan="6">
                  <a:txBody>
                    <a:bodyPr/>
                    <a:lstStyle/>
                    <a:p>
                      <a:pPr algn="l" fontAlgn="ctr"/>
                      <a:r>
                        <a:rPr lang="en-US" sz="900" b="1" i="0" u="none" strike="noStrike" dirty="0">
                          <a:solidFill>
                            <a:srgbClr val="000000"/>
                          </a:solidFill>
                          <a:effectLst/>
                          <a:latin typeface="Calibri"/>
                        </a:rPr>
                        <a:t>Computational requirements for intended implementation configuration TBD</a:t>
                      </a:r>
                    </a:p>
                  </a:txBody>
                  <a:tcPr marL="7774" marR="7774" marT="7774"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a:noFill/>
                    </a:lnB>
                  </a:tcPr>
                </a:tc>
                <a:tc>
                  <a:txBody>
                    <a:bodyPr/>
                    <a:lstStyle/>
                    <a:p>
                      <a:pPr algn="l" fontAlgn="b"/>
                      <a:endParaRPr lang="en-US" sz="900" b="0" i="0" u="none" strike="noStrike" dirty="0">
                        <a:solidFill>
                          <a:srgbClr val="000000"/>
                        </a:solidFill>
                        <a:effectLst/>
                        <a:latin typeface="Calibri"/>
                      </a:endParaRPr>
                    </a:p>
                  </a:txBody>
                  <a:tcPr marL="7774" marR="7774" marT="7774" marB="0" anchor="b">
                    <a:lnL>
                      <a:noFill/>
                    </a:lnL>
                    <a:lnR>
                      <a:noFill/>
                    </a:lnR>
                    <a:lnT>
                      <a:noFill/>
                    </a:lnT>
                    <a:lnB>
                      <a:noFill/>
                    </a:lnB>
                  </a:tcPr>
                </a:tc>
              </a:tr>
              <a:tr h="177563">
                <a:tc gridSpan="3">
                  <a:txBody>
                    <a:bodyPr/>
                    <a:lstStyle/>
                    <a:p>
                      <a:pPr algn="l" fontAlgn="ctr"/>
                      <a:r>
                        <a:rPr lang="en-US" sz="900" b="1" i="0" u="none" strike="noStrike">
                          <a:solidFill>
                            <a:srgbClr val="000000"/>
                          </a:solidFill>
                          <a:effectLst/>
                          <a:latin typeface="Calibri"/>
                        </a:rPr>
                        <a:t>**CPU hours = Y x 8.5 min/day x 10 days x 4 cycles</a:t>
                      </a:r>
                    </a:p>
                  </a:txBody>
                  <a:tcPr marL="7774" marR="7774" marT="7774" marB="0" anchor="ctr">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a:noFill/>
                    </a:lnB>
                  </a:tcPr>
                </a:tc>
              </a:tr>
              <a:tr h="177563">
                <a:tc gridSpan="3">
                  <a:txBody>
                    <a:bodyPr/>
                    <a:lstStyle/>
                    <a:p>
                      <a:pPr algn="l" fontAlgn="ctr"/>
                      <a:r>
                        <a:rPr lang="en-US" sz="900" b="1" i="0" u="none" strike="noStrike">
                          <a:solidFill>
                            <a:srgbClr val="000000"/>
                          </a:solidFill>
                          <a:effectLst/>
                          <a:latin typeface="Calibri"/>
                        </a:rPr>
                        <a:t>HPC resources for Data Assimilation is not included</a:t>
                      </a:r>
                    </a:p>
                  </a:txBody>
                  <a:tcPr marL="7774" marR="7774" marT="7774" marB="0" anchor="ctr">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a:noFill/>
                    </a:lnB>
                  </a:tcPr>
                </a:tc>
              </a:tr>
              <a:tr h="177563">
                <a:tc gridSpan="11">
                  <a:txBody>
                    <a:bodyPr/>
                    <a:lstStyle/>
                    <a:p>
                      <a:pPr algn="l" fontAlgn="b"/>
                      <a:r>
                        <a:rPr lang="en-US" sz="900" b="1" i="0" u="none" strike="noStrike">
                          <a:solidFill>
                            <a:srgbClr val="000000"/>
                          </a:solidFill>
                          <a:effectLst/>
                          <a:latin typeface="Calibri"/>
                        </a:rPr>
                        <a:t>Availability of computational resources will require development/testing of FV3 in two parallel streams while MPAS would require three parallel streams</a:t>
                      </a:r>
                    </a:p>
                  </a:txBody>
                  <a:tcPr marL="7774" marR="7774" marT="7774"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7563">
                <a:tc>
                  <a:txBody>
                    <a:bodyPr/>
                    <a:lstStyle/>
                    <a:p>
                      <a:pPr algn="l" fontAlgn="ctr"/>
                      <a:r>
                        <a:rPr lang="en-US" sz="900" b="1" i="0" u="none" strike="noStrike">
                          <a:solidFill>
                            <a:srgbClr val="000000"/>
                          </a:solidFill>
                          <a:effectLst/>
                          <a:latin typeface="Calibri"/>
                        </a:rPr>
                        <a:t>Summary</a:t>
                      </a:r>
                    </a:p>
                  </a:txBody>
                  <a:tcPr marL="7774" marR="7774" marT="7774" marB="0" anchor="ctr">
                    <a:lnL>
                      <a:noFill/>
                    </a:lnL>
                    <a:lnR>
                      <a:noFill/>
                    </a:lnR>
                    <a:lnT>
                      <a:noFill/>
                    </a:lnT>
                    <a:lnB>
                      <a:noFill/>
                    </a:lnB>
                    <a:solidFill>
                      <a:srgbClr val="A6A6A6"/>
                    </a:solidFill>
                  </a:tcPr>
                </a:tc>
                <a:tc gridSpan="9">
                  <a:txBody>
                    <a:bodyPr/>
                    <a:lstStyle/>
                    <a:p>
                      <a:pPr algn="l" fontAlgn="b"/>
                      <a:r>
                        <a:rPr lang="en-US" sz="900" b="1" i="0" u="none" strike="noStrike" dirty="0">
                          <a:solidFill>
                            <a:srgbClr val="000000"/>
                          </a:solidFill>
                          <a:effectLst/>
                          <a:latin typeface="Calibri"/>
                        </a:rPr>
                        <a:t>Implementation Costs (Human Resources) for MPAS are 55% more compared to FV3</a:t>
                      </a:r>
                    </a:p>
                  </a:txBody>
                  <a:tcPr marL="7774" marR="7774" marT="7774" marB="0" anchor="b">
                    <a:lnL>
                      <a:noFill/>
                    </a:lnL>
                    <a:lnR>
                      <a:noFill/>
                    </a:lnR>
                    <a:lnT>
                      <a:noFill/>
                    </a:lnT>
                    <a:lnB>
                      <a:noFill/>
                    </a:lnB>
                    <a:solidFill>
                      <a:srgbClr val="A6A6A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rgbClr val="000000"/>
                        </a:solidFill>
                        <a:effectLst/>
                        <a:latin typeface="Calibri"/>
                      </a:endParaRPr>
                    </a:p>
                  </a:txBody>
                  <a:tcPr marL="7774" marR="7774" marT="7774" marB="0" anchor="b">
                    <a:lnL>
                      <a:noFill/>
                    </a:lnL>
                    <a:lnR>
                      <a:noFill/>
                    </a:lnR>
                    <a:lnT>
                      <a:noFill/>
                    </a:lnT>
                    <a:lnB>
                      <a:noFill/>
                    </a:lnB>
                  </a:tcPr>
                </a:tc>
              </a:tr>
              <a:tr h="322164">
                <a:tc>
                  <a:txBody>
                    <a:bodyPr/>
                    <a:lstStyle/>
                    <a:p>
                      <a:pPr algn="l" fontAlgn="b"/>
                      <a:r>
                        <a:rPr lang="en-US" sz="900" b="0" i="0" u="none" strike="noStrike">
                          <a:solidFill>
                            <a:srgbClr val="000000"/>
                          </a:solidFill>
                          <a:effectLst/>
                          <a:latin typeface="Calibri"/>
                        </a:rPr>
                        <a:t> </a:t>
                      </a:r>
                    </a:p>
                  </a:txBody>
                  <a:tcPr marL="7774" marR="7774" marT="7774" marB="0" anchor="b">
                    <a:lnL>
                      <a:noFill/>
                    </a:lnL>
                    <a:lnR>
                      <a:noFill/>
                    </a:lnR>
                    <a:lnT>
                      <a:noFill/>
                    </a:lnT>
                    <a:lnB>
                      <a:noFill/>
                    </a:lnB>
                    <a:solidFill>
                      <a:srgbClr val="A6A6A6"/>
                    </a:solidFill>
                  </a:tcPr>
                </a:tc>
                <a:tc gridSpan="9">
                  <a:txBody>
                    <a:bodyPr/>
                    <a:lstStyle/>
                    <a:p>
                      <a:pPr algn="l" fontAlgn="b"/>
                      <a:r>
                        <a:rPr lang="en-US" sz="900" b="1" i="0" u="none" strike="noStrike" dirty="0">
                          <a:solidFill>
                            <a:srgbClr val="000000"/>
                          </a:solidFill>
                          <a:effectLst/>
                          <a:latin typeface="Calibri"/>
                        </a:rPr>
                        <a:t>Implementation Costs (computational resources) for MPAS are 204% more compared to FV3</a:t>
                      </a:r>
                    </a:p>
                  </a:txBody>
                  <a:tcPr marL="7774" marR="7774" marT="7774" marB="0" anchor="b">
                    <a:lnL>
                      <a:noFill/>
                    </a:lnL>
                    <a:lnR>
                      <a:noFill/>
                    </a:lnR>
                    <a:lnT>
                      <a:noFill/>
                    </a:lnT>
                    <a:lnB>
                      <a:noFill/>
                    </a:lnB>
                    <a:solidFill>
                      <a:srgbClr val="A6A6A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dirty="0">
                        <a:solidFill>
                          <a:srgbClr val="000000"/>
                        </a:solidFill>
                        <a:effectLst/>
                        <a:latin typeface="Calibri"/>
                      </a:endParaRPr>
                    </a:p>
                  </a:txBody>
                  <a:tcPr marL="7774" marR="7774" marT="7774" marB="0" anchor="b">
                    <a:lnL>
                      <a:noFill/>
                    </a:lnL>
                    <a:lnR>
                      <a:noFill/>
                    </a:lnR>
                    <a:lnT>
                      <a:noFill/>
                    </a:lnT>
                    <a:lnB>
                      <a:noFill/>
                    </a:lnB>
                  </a:tcPr>
                </a:tc>
              </a:tr>
            </a:tbl>
          </a:graphicData>
        </a:graphic>
      </p:graphicFrame>
    </p:spTree>
    <p:extLst>
      <p:ext uri="{BB962C8B-B14F-4D97-AF65-F5344CB8AC3E}">
        <p14:creationId xmlns:p14="http://schemas.microsoft.com/office/powerpoint/2010/main" val="25695115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sz="2800" dirty="0" smtClean="0"/>
          </a:p>
          <a:p>
            <a:pPr marL="0" indent="0" algn="ctr">
              <a:buNone/>
            </a:pPr>
            <a:r>
              <a:rPr lang="en-US" sz="4400" dirty="0"/>
              <a:t>Phase 1 Test and Evaluation</a:t>
            </a:r>
          </a:p>
          <a:p>
            <a:pPr marL="0" indent="0" algn="ctr">
              <a:buNone/>
            </a:pPr>
            <a:endParaRPr lang="en-US" sz="5400" dirty="0"/>
          </a:p>
          <a:p>
            <a:pPr marL="0" indent="0" algn="ctr">
              <a:buNone/>
            </a:pPr>
            <a:endParaRPr lang="en-US" sz="4400" dirty="0" smtClean="0"/>
          </a:p>
          <a:p>
            <a:pPr marL="0" indent="0" algn="ctr">
              <a:buNone/>
            </a:pPr>
            <a:endParaRPr lang="en-US" sz="2800" dirty="0" smtClean="0"/>
          </a:p>
          <a:p>
            <a:pPr marL="0" indent="0" algn="ctr">
              <a:buNone/>
            </a:pPr>
            <a:endParaRPr lang="en-US" sz="4400" dirty="0" smtClean="0"/>
          </a:p>
        </p:txBody>
      </p:sp>
    </p:spTree>
    <p:extLst>
      <p:ext uri="{BB962C8B-B14F-4D97-AF65-F5344CB8AC3E}">
        <p14:creationId xmlns:p14="http://schemas.microsoft.com/office/powerpoint/2010/main" val="11793055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114300"/>
            <a:ext cx="7124700" cy="1028700"/>
          </a:xfrm>
        </p:spPr>
        <p:txBody>
          <a:bodyPr/>
          <a:lstStyle/>
          <a:p>
            <a:r>
              <a:rPr lang="en-US" sz="3200" b="1" dirty="0" smtClean="0"/>
              <a:t>Selecting a New Operational </a:t>
            </a:r>
            <a:br>
              <a:rPr lang="en-US" sz="3200" b="1" dirty="0" smtClean="0"/>
            </a:br>
            <a:r>
              <a:rPr lang="en-US" sz="3200" b="1" dirty="0" smtClean="0"/>
              <a:t>Atmospheric Dynamic Core  </a:t>
            </a:r>
            <a:endParaRPr lang="en-US" sz="3200" b="1" dirty="0"/>
          </a:p>
        </p:txBody>
      </p:sp>
      <p:sp>
        <p:nvSpPr>
          <p:cNvPr id="3" name="Content Placeholder 2"/>
          <p:cNvSpPr>
            <a:spLocks noGrp="1"/>
          </p:cNvSpPr>
          <p:nvPr>
            <p:ph idx="1"/>
          </p:nvPr>
        </p:nvSpPr>
        <p:spPr>
          <a:xfrm>
            <a:off x="397933" y="1363134"/>
            <a:ext cx="8492067" cy="5066242"/>
          </a:xfrm>
        </p:spPr>
        <p:txBody>
          <a:bodyPr/>
          <a:lstStyle/>
          <a:p>
            <a:r>
              <a:rPr lang="en-US" sz="2200" dirty="0" smtClean="0"/>
              <a:t>Evaluate, select and implement a replacement to current Global Spectral Model</a:t>
            </a:r>
          </a:p>
          <a:p>
            <a:r>
              <a:rPr lang="en-US" sz="2200" dirty="0" smtClean="0"/>
              <a:t>Parallel efforts initiated at UKMO and ECMWF</a:t>
            </a:r>
          </a:p>
          <a:p>
            <a:r>
              <a:rPr lang="en-US" sz="2200" dirty="0" smtClean="0"/>
              <a:t>Next-Generation computing paradigm will require scaling across potentially 100,000’s processors or more</a:t>
            </a:r>
          </a:p>
          <a:p>
            <a:r>
              <a:rPr lang="en-US" sz="2200" dirty="0" smtClean="0"/>
              <a:t>Candidate dynamic core testing is being conducted in two phases</a:t>
            </a:r>
          </a:p>
        </p:txBody>
      </p:sp>
    </p:spTree>
    <p:extLst>
      <p:ext uri="{BB962C8B-B14F-4D97-AF65-F5344CB8AC3E}">
        <p14:creationId xmlns:p14="http://schemas.microsoft.com/office/powerpoint/2010/main" val="41876924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273" y="152400"/>
            <a:ext cx="6913756" cy="991442"/>
          </a:xfrm>
        </p:spPr>
        <p:txBody>
          <a:bodyPr/>
          <a:lstStyle/>
          <a:p>
            <a:pPr lvl="0" eaLnBrk="0" hangingPunct="0">
              <a:spcBef>
                <a:spcPct val="20000"/>
              </a:spcBef>
            </a:pPr>
            <a:r>
              <a:rPr lang="en-US" sz="3200" b="1" dirty="0" smtClean="0">
                <a:solidFill>
                  <a:srgbClr val="000000"/>
                </a:solidFill>
                <a:ea typeface="+mn-ea"/>
                <a:cs typeface="+mn-cs"/>
              </a:rPr>
              <a:t>Atmospheric Model Dynamic Core </a:t>
            </a:r>
            <a:br>
              <a:rPr lang="en-US" sz="3200" b="1" dirty="0" smtClean="0">
                <a:solidFill>
                  <a:srgbClr val="000000"/>
                </a:solidFill>
                <a:ea typeface="+mn-ea"/>
                <a:cs typeface="+mn-cs"/>
              </a:rPr>
            </a:br>
            <a:r>
              <a:rPr lang="en-US" sz="3200" b="1" dirty="0" smtClean="0">
                <a:solidFill>
                  <a:srgbClr val="000000"/>
                </a:solidFill>
                <a:ea typeface="+mn-ea"/>
                <a:cs typeface="+mn-cs"/>
              </a:rPr>
              <a:t>Testing Overview</a:t>
            </a:r>
            <a:endParaRPr lang="en-US" sz="3200" b="1" dirty="0"/>
          </a:p>
        </p:txBody>
      </p:sp>
      <p:graphicFrame>
        <p:nvGraphicFramePr>
          <p:cNvPr id="3" name="Table 2"/>
          <p:cNvGraphicFramePr>
            <a:graphicFrameLocks noGrp="1"/>
          </p:cNvGraphicFramePr>
          <p:nvPr>
            <p:extLst>
              <p:ext uri="{D42A27DB-BD31-4B8C-83A1-F6EECF244321}">
                <p14:modId xmlns:p14="http://schemas.microsoft.com/office/powerpoint/2010/main" val="2544821576"/>
              </p:ext>
            </p:extLst>
          </p:nvPr>
        </p:nvGraphicFramePr>
        <p:xfrm>
          <a:off x="606056" y="1932887"/>
          <a:ext cx="7985051" cy="3946722"/>
        </p:xfrm>
        <a:graphic>
          <a:graphicData uri="http://schemas.openxmlformats.org/drawingml/2006/table">
            <a:tbl>
              <a:tblPr firstRow="1" firstCol="1" bandRow="1"/>
              <a:tblGrid>
                <a:gridCol w="1116553"/>
                <a:gridCol w="6868498"/>
              </a:tblGrid>
              <a:tr h="575999">
                <a:tc>
                  <a:txBody>
                    <a:bodyPr/>
                    <a:lstStyle/>
                    <a:p>
                      <a:pPr marL="0" marR="0" algn="ctr">
                        <a:lnSpc>
                          <a:spcPct val="115000"/>
                        </a:lnSpc>
                        <a:spcBef>
                          <a:spcPts val="0"/>
                        </a:spcBef>
                        <a:spcAft>
                          <a:spcPts val="0"/>
                        </a:spcAft>
                      </a:pPr>
                      <a:r>
                        <a:rPr lang="en-US" sz="1400" b="1" dirty="0" smtClean="0">
                          <a:solidFill>
                            <a:srgbClr val="000000"/>
                          </a:solidFill>
                          <a:effectLst/>
                          <a:latin typeface="Arial"/>
                          <a:ea typeface="Arial"/>
                        </a:rPr>
                        <a:t>Status</a:t>
                      </a:r>
                      <a:endParaRPr lang="en-US" sz="1400" dirty="0">
                        <a:solidFill>
                          <a:srgbClr val="000000"/>
                        </a:solidFill>
                        <a:effectLst/>
                        <a:latin typeface="Arial"/>
                        <a:ea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gn="ctr">
                        <a:lnSpc>
                          <a:spcPct val="115000"/>
                        </a:lnSpc>
                        <a:spcBef>
                          <a:spcPts val="0"/>
                        </a:spcBef>
                        <a:spcAft>
                          <a:spcPts val="0"/>
                        </a:spcAft>
                      </a:pPr>
                      <a:r>
                        <a:rPr lang="en-US" sz="1400" b="1" dirty="0" smtClean="0">
                          <a:solidFill>
                            <a:srgbClr val="000000"/>
                          </a:solidFill>
                          <a:effectLst/>
                          <a:latin typeface="Arial"/>
                          <a:ea typeface="Arial"/>
                        </a:rPr>
                        <a:t>Activities</a:t>
                      </a:r>
                      <a:endParaRPr lang="en-US" sz="1400" b="1" dirty="0">
                        <a:solidFill>
                          <a:srgbClr val="000000"/>
                        </a:solidFill>
                        <a:effectLst/>
                        <a:latin typeface="Arial"/>
                        <a:ea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575999">
                <a:tc>
                  <a:txBody>
                    <a:bodyPr/>
                    <a:lstStyle/>
                    <a:p>
                      <a:pPr marL="0" marR="0" algn="ctr">
                        <a:lnSpc>
                          <a:spcPct val="115000"/>
                        </a:lnSpc>
                        <a:spcBef>
                          <a:spcPts val="0"/>
                        </a:spcBef>
                        <a:spcAft>
                          <a:spcPts val="0"/>
                        </a:spcAft>
                      </a:pPr>
                      <a:r>
                        <a:rPr lang="en-US" sz="1400" dirty="0" smtClean="0">
                          <a:solidFill>
                            <a:srgbClr val="000000"/>
                          </a:solidFill>
                          <a:effectLst/>
                          <a:latin typeface="Arial"/>
                          <a:ea typeface="Arial"/>
                        </a:rPr>
                        <a:t>Complete</a:t>
                      </a:r>
                      <a:endParaRPr lang="en-US" sz="1400" dirty="0">
                        <a:solidFill>
                          <a:srgbClr val="000000"/>
                        </a:solidFill>
                        <a:effectLst/>
                        <a:latin typeface="Arial"/>
                        <a:ea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smtClean="0">
                          <a:solidFill>
                            <a:srgbClr val="000000"/>
                          </a:solidFill>
                          <a:effectLst/>
                          <a:latin typeface="+mn-lt"/>
                          <a:ea typeface="Arial"/>
                        </a:rPr>
                        <a:t>HIWPP Idealized Tests</a:t>
                      </a:r>
                      <a:endParaRPr lang="en-US" sz="1400" dirty="0">
                        <a:solidFill>
                          <a:srgbClr val="000000"/>
                        </a:solidFill>
                        <a:effectLst/>
                        <a:latin typeface="Arial"/>
                        <a:ea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999">
                <a:tc>
                  <a:txBody>
                    <a:bodyPr/>
                    <a:lstStyle/>
                    <a:p>
                      <a:pPr marL="0" marR="0" algn="ctr">
                        <a:lnSpc>
                          <a:spcPct val="115000"/>
                        </a:lnSpc>
                        <a:spcBef>
                          <a:spcPts val="0"/>
                        </a:spcBef>
                        <a:spcAft>
                          <a:spcPts val="0"/>
                        </a:spcAft>
                      </a:pPr>
                      <a:r>
                        <a:rPr lang="en-US" sz="1400" dirty="0" smtClean="0">
                          <a:solidFill>
                            <a:srgbClr val="000000"/>
                          </a:solidFill>
                          <a:effectLst/>
                          <a:latin typeface="Arial"/>
                          <a:ea typeface="Arial"/>
                        </a:rPr>
                        <a:t>Complete</a:t>
                      </a:r>
                      <a:endParaRPr lang="en-US" sz="1400" dirty="0">
                        <a:solidFill>
                          <a:srgbClr val="000000"/>
                        </a:solidFill>
                        <a:effectLst/>
                        <a:latin typeface="Arial"/>
                        <a:ea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smtClean="0">
                          <a:solidFill>
                            <a:srgbClr val="000000"/>
                          </a:solidFill>
                          <a:effectLst/>
                          <a:latin typeface="+mn-lt"/>
                          <a:ea typeface="Arial"/>
                        </a:rPr>
                        <a:t>Computational performance and scalability testing and software evaluation by Advanced Computing Evaluation Committee (AVEC)</a:t>
                      </a:r>
                      <a:endParaRPr lang="en-US" sz="1400" dirty="0">
                        <a:solidFill>
                          <a:srgbClr val="000000"/>
                        </a:solidFill>
                        <a:effectLst/>
                        <a:latin typeface="Arial"/>
                        <a:ea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5999">
                <a:tc>
                  <a:txBody>
                    <a:bodyPr/>
                    <a:lstStyle/>
                    <a:p>
                      <a:pPr marL="0" marR="0" algn="ctr">
                        <a:lnSpc>
                          <a:spcPct val="115000"/>
                        </a:lnSpc>
                        <a:spcBef>
                          <a:spcPts val="0"/>
                        </a:spcBef>
                        <a:spcAft>
                          <a:spcPts val="0"/>
                        </a:spcAft>
                      </a:pPr>
                      <a:r>
                        <a:rPr lang="en-US" sz="1400" dirty="0" smtClean="0">
                          <a:solidFill>
                            <a:srgbClr val="000000"/>
                          </a:solidFill>
                          <a:effectLst/>
                          <a:latin typeface="Arial"/>
                          <a:ea typeface="Arial"/>
                        </a:rPr>
                        <a:t>Complete</a:t>
                      </a:r>
                      <a:endParaRPr lang="en-US" sz="1400" dirty="0">
                        <a:solidFill>
                          <a:srgbClr val="000000"/>
                        </a:solidFill>
                        <a:effectLst/>
                        <a:latin typeface="Arial"/>
                        <a:ea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smtClean="0">
                          <a:solidFill>
                            <a:srgbClr val="000000"/>
                          </a:solidFill>
                          <a:effectLst/>
                          <a:latin typeface="+mn-lt"/>
                          <a:ea typeface="Arial"/>
                        </a:rPr>
                        <a:t>HIWPP 3-km, 3-Day Simulations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5999">
                <a:tc>
                  <a:txBody>
                    <a:bodyPr/>
                    <a:lstStyle/>
                    <a:p>
                      <a:pPr marL="0" marR="0" algn="ctr">
                        <a:lnSpc>
                          <a:spcPct val="115000"/>
                        </a:lnSpc>
                        <a:spcBef>
                          <a:spcPts val="0"/>
                        </a:spcBef>
                        <a:spcAft>
                          <a:spcPts val="0"/>
                        </a:spcAft>
                      </a:pPr>
                      <a:r>
                        <a:rPr lang="en-US" sz="1400" dirty="0" smtClean="0">
                          <a:solidFill>
                            <a:srgbClr val="000000"/>
                          </a:solidFill>
                          <a:effectLst/>
                          <a:latin typeface="Arial"/>
                          <a:ea typeface="Arial"/>
                        </a:rPr>
                        <a:t>Complete</a:t>
                      </a:r>
                      <a:endParaRPr lang="en-US" sz="1400" dirty="0">
                        <a:solidFill>
                          <a:srgbClr val="000000"/>
                        </a:solidFill>
                        <a:effectLst/>
                        <a:latin typeface="Arial"/>
                        <a:ea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smtClean="0">
                          <a:solidFill>
                            <a:srgbClr val="000000"/>
                          </a:solidFill>
                          <a:effectLst/>
                          <a:latin typeface="+mn-lt"/>
                          <a:ea typeface="Arial"/>
                        </a:rPr>
                        <a:t>Phase 1 Testing Report</a:t>
                      </a:r>
                    </a:p>
                    <a:p>
                      <a:pPr marL="0" marR="0">
                        <a:lnSpc>
                          <a:spcPct val="115000"/>
                        </a:lnSpc>
                        <a:spcBef>
                          <a:spcPts val="0"/>
                        </a:spcBef>
                        <a:spcAft>
                          <a:spcPts val="0"/>
                        </a:spcAft>
                      </a:pPr>
                      <a:endParaRPr lang="en-US" sz="1400" dirty="0" smtClean="0">
                        <a:solidFill>
                          <a:srgbClr val="000000"/>
                        </a:solidFill>
                        <a:effectLst/>
                        <a:latin typeface="+mn-lt"/>
                        <a:ea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5999">
                <a:tc>
                  <a:txBody>
                    <a:bodyPr/>
                    <a:lstStyle/>
                    <a:p>
                      <a:pPr marL="0" marR="0" algn="ctr">
                        <a:lnSpc>
                          <a:spcPct val="115000"/>
                        </a:lnSpc>
                        <a:spcBef>
                          <a:spcPts val="0"/>
                        </a:spcBef>
                        <a:spcAft>
                          <a:spcPts val="0"/>
                        </a:spcAft>
                      </a:pPr>
                      <a:r>
                        <a:rPr lang="en-US" sz="1400" dirty="0" smtClean="0">
                          <a:solidFill>
                            <a:srgbClr val="000000"/>
                          </a:solidFill>
                          <a:effectLst/>
                          <a:latin typeface="Arial"/>
                          <a:ea typeface="Arial"/>
                        </a:rPr>
                        <a:t>Complete</a:t>
                      </a:r>
                      <a:endParaRPr lang="en-US" sz="1400" dirty="0">
                        <a:solidFill>
                          <a:srgbClr val="000000"/>
                        </a:solidFill>
                        <a:effectLst/>
                        <a:latin typeface="Arial"/>
                        <a:ea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err="1" smtClean="0">
                          <a:solidFill>
                            <a:srgbClr val="000000"/>
                          </a:solidFill>
                          <a:effectLst/>
                          <a:latin typeface="+mn-lt"/>
                          <a:ea typeface="Arial"/>
                        </a:rPr>
                        <a:t>Dycore</a:t>
                      </a:r>
                      <a:r>
                        <a:rPr lang="en-US" sz="1400" dirty="0" smtClean="0">
                          <a:solidFill>
                            <a:srgbClr val="000000"/>
                          </a:solidFill>
                          <a:effectLst/>
                          <a:latin typeface="+mn-lt"/>
                          <a:ea typeface="Arial"/>
                        </a:rPr>
                        <a:t> Test Group (DTG) assessment of Phase</a:t>
                      </a:r>
                      <a:r>
                        <a:rPr lang="en-US" sz="1400" baseline="0" dirty="0" smtClean="0">
                          <a:solidFill>
                            <a:srgbClr val="000000"/>
                          </a:solidFill>
                          <a:effectLst/>
                          <a:latin typeface="+mn-lt"/>
                          <a:ea typeface="Arial"/>
                        </a:rPr>
                        <a:t> 1 testing results</a:t>
                      </a:r>
                      <a:endParaRPr lang="en-US" sz="1400" dirty="0" smtClean="0">
                        <a:solidFill>
                          <a:srgbClr val="000000"/>
                        </a:solidFill>
                        <a:effectLst/>
                        <a:latin typeface="+mn-lt"/>
                        <a:ea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5999">
                <a:tc>
                  <a:txBody>
                    <a:bodyPr/>
                    <a:lstStyle/>
                    <a:p>
                      <a:pPr marL="0" marR="0" algn="ctr">
                        <a:lnSpc>
                          <a:spcPct val="115000"/>
                        </a:lnSpc>
                        <a:spcBef>
                          <a:spcPts val="0"/>
                        </a:spcBef>
                        <a:spcAft>
                          <a:spcPts val="0"/>
                        </a:spcAft>
                      </a:pPr>
                      <a:r>
                        <a:rPr lang="en-US" sz="1400" dirty="0" smtClean="0">
                          <a:solidFill>
                            <a:srgbClr val="000000"/>
                          </a:solidFill>
                          <a:effectLst/>
                          <a:latin typeface="Arial"/>
                          <a:ea typeface="Arial"/>
                        </a:rPr>
                        <a:t>Complete</a:t>
                      </a:r>
                      <a:endParaRPr lang="en-US" sz="1400" dirty="0">
                        <a:solidFill>
                          <a:srgbClr val="000000"/>
                        </a:solidFill>
                        <a:effectLst/>
                        <a:latin typeface="Arial"/>
                        <a:ea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smtClean="0">
                          <a:solidFill>
                            <a:srgbClr val="000000"/>
                          </a:solidFill>
                          <a:effectLst/>
                          <a:latin typeface="+mn-lt"/>
                          <a:ea typeface="Arial"/>
                        </a:rPr>
                        <a:t>Phase</a:t>
                      </a:r>
                      <a:r>
                        <a:rPr lang="en-US" sz="1400" baseline="0" dirty="0" smtClean="0">
                          <a:solidFill>
                            <a:srgbClr val="000000"/>
                          </a:solidFill>
                          <a:effectLst/>
                          <a:latin typeface="+mn-lt"/>
                          <a:ea typeface="Arial"/>
                        </a:rPr>
                        <a:t> 1 testing results briefing to NCEP (Dr. Bill </a:t>
                      </a:r>
                      <a:r>
                        <a:rPr lang="en-US" sz="1400" baseline="0" dirty="0" err="1" smtClean="0">
                          <a:solidFill>
                            <a:srgbClr val="000000"/>
                          </a:solidFill>
                          <a:effectLst/>
                          <a:latin typeface="+mn-lt"/>
                          <a:ea typeface="Arial"/>
                        </a:rPr>
                        <a:t>Lapenta</a:t>
                      </a:r>
                      <a:r>
                        <a:rPr lang="en-US" sz="1400" baseline="0" dirty="0" smtClean="0">
                          <a:solidFill>
                            <a:srgbClr val="000000"/>
                          </a:solidFill>
                          <a:effectLst/>
                          <a:latin typeface="+mn-lt"/>
                          <a:ea typeface="Arial"/>
                        </a:rPr>
                        <a:t>)</a:t>
                      </a:r>
                      <a:endParaRPr lang="en-US" sz="1400" dirty="0" smtClean="0">
                        <a:solidFill>
                          <a:srgbClr val="000000"/>
                        </a:solidFill>
                        <a:effectLst/>
                        <a:latin typeface="+mn-lt"/>
                        <a:ea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744279" y="6049913"/>
            <a:ext cx="7485321" cy="307777"/>
          </a:xfrm>
          <a:prstGeom prst="rect">
            <a:avLst/>
          </a:prstGeom>
          <a:noFill/>
        </p:spPr>
        <p:txBody>
          <a:bodyPr wrap="square" rtlCol="0">
            <a:spAutoFit/>
          </a:bodyPr>
          <a:lstStyle/>
          <a:p>
            <a:pPr fontAlgn="base">
              <a:spcBef>
                <a:spcPct val="0"/>
              </a:spcBef>
              <a:spcAft>
                <a:spcPct val="0"/>
              </a:spcAft>
            </a:pPr>
            <a:r>
              <a:rPr lang="en-US" sz="1400" dirty="0">
                <a:solidFill>
                  <a:srgbClr val="000000"/>
                </a:solidFill>
              </a:rPr>
              <a:t>Note:  Specific details on Phase 1 testing and associated criteria provided later in brief</a:t>
            </a:r>
          </a:p>
        </p:txBody>
      </p:sp>
      <p:sp>
        <p:nvSpPr>
          <p:cNvPr id="6" name="Rectangle 5"/>
          <p:cNvSpPr/>
          <p:nvPr/>
        </p:nvSpPr>
        <p:spPr>
          <a:xfrm>
            <a:off x="1796913" y="1453916"/>
            <a:ext cx="5539563" cy="400110"/>
          </a:xfrm>
          <a:prstGeom prst="rect">
            <a:avLst/>
          </a:prstGeom>
        </p:spPr>
        <p:txBody>
          <a:bodyPr wrap="square">
            <a:spAutoFit/>
          </a:bodyPr>
          <a:lstStyle/>
          <a:p>
            <a:pPr algn="ctr" fontAlgn="base">
              <a:spcBef>
                <a:spcPct val="0"/>
              </a:spcBef>
              <a:spcAft>
                <a:spcPct val="0"/>
              </a:spcAft>
            </a:pPr>
            <a:r>
              <a:rPr lang="en-US" sz="2000" dirty="0">
                <a:solidFill>
                  <a:srgbClr val="000000"/>
                </a:solidFill>
              </a:rPr>
              <a:t>Phase 1 Testing</a:t>
            </a:r>
          </a:p>
        </p:txBody>
      </p:sp>
    </p:spTree>
    <p:extLst>
      <p:ext uri="{BB962C8B-B14F-4D97-AF65-F5344CB8AC3E}">
        <p14:creationId xmlns:p14="http://schemas.microsoft.com/office/powerpoint/2010/main" val="38172208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6248400" cy="868362"/>
          </a:xfrm>
        </p:spPr>
        <p:txBody>
          <a:bodyPr/>
          <a:lstStyle/>
          <a:p>
            <a:r>
              <a:rPr lang="en-US" sz="3200" b="1" dirty="0" smtClean="0"/>
              <a:t>NGGPS Phase 1 Testing</a:t>
            </a:r>
            <a:endParaRPr lang="en-US" sz="3200" b="1" dirty="0"/>
          </a:p>
        </p:txBody>
      </p:sp>
      <p:sp>
        <p:nvSpPr>
          <p:cNvPr id="4" name="Content Placeholder 3"/>
          <p:cNvSpPr>
            <a:spLocks noGrp="1"/>
          </p:cNvSpPr>
          <p:nvPr>
            <p:ph idx="1"/>
          </p:nvPr>
        </p:nvSpPr>
        <p:spPr/>
        <p:txBody>
          <a:bodyPr/>
          <a:lstStyle/>
          <a:p>
            <a:r>
              <a:rPr lang="en-US" sz="2800" dirty="0"/>
              <a:t>AVEC </a:t>
            </a:r>
            <a:endParaRPr lang="en-US" sz="2800" dirty="0" smtClean="0"/>
          </a:p>
          <a:p>
            <a:pPr lvl="1"/>
            <a:r>
              <a:rPr lang="en-US" sz="2400" dirty="0" smtClean="0"/>
              <a:t>Benchmarks Testing</a:t>
            </a:r>
          </a:p>
          <a:p>
            <a:pPr lvl="1"/>
            <a:r>
              <a:rPr lang="en-US" sz="2400" dirty="0" smtClean="0"/>
              <a:t>Software Evaluation</a:t>
            </a:r>
            <a:endParaRPr lang="en-US" sz="2400" dirty="0"/>
          </a:p>
          <a:p>
            <a:r>
              <a:rPr lang="en-US" sz="2800" dirty="0"/>
              <a:t>HIWPP </a:t>
            </a:r>
            <a:endParaRPr lang="en-US" sz="2800" dirty="0" smtClean="0"/>
          </a:p>
          <a:p>
            <a:pPr lvl="1"/>
            <a:r>
              <a:rPr lang="en-US" sz="2400" dirty="0" smtClean="0"/>
              <a:t>Idealized </a:t>
            </a:r>
            <a:r>
              <a:rPr lang="en-US" sz="2400" dirty="0"/>
              <a:t>Tests</a:t>
            </a:r>
          </a:p>
          <a:p>
            <a:pPr lvl="1"/>
            <a:r>
              <a:rPr lang="en-US" sz="2400" dirty="0" smtClean="0"/>
              <a:t>3-km</a:t>
            </a:r>
            <a:r>
              <a:rPr lang="en-US" sz="2400" dirty="0"/>
              <a:t>, 3-Day Simulations</a:t>
            </a:r>
          </a:p>
          <a:p>
            <a:endParaRPr lang="en-US" dirty="0"/>
          </a:p>
        </p:txBody>
      </p:sp>
      <p:sp>
        <p:nvSpPr>
          <p:cNvPr id="3" name="TextBox 2"/>
          <p:cNvSpPr txBox="1"/>
          <p:nvPr/>
        </p:nvSpPr>
        <p:spPr>
          <a:xfrm>
            <a:off x="785259" y="6077415"/>
            <a:ext cx="7557518" cy="400110"/>
          </a:xfrm>
          <a:prstGeom prst="rect">
            <a:avLst/>
          </a:prstGeom>
          <a:noFill/>
          <a:ln w="38100">
            <a:solidFill>
              <a:schemeClr val="tx1"/>
            </a:solidFill>
          </a:ln>
        </p:spPr>
        <p:txBody>
          <a:bodyPr wrap="none" rtlCol="0">
            <a:spAutoFit/>
          </a:bodyPr>
          <a:lstStyle/>
          <a:p>
            <a:pPr algn="ctr" fontAlgn="base">
              <a:spcBef>
                <a:spcPct val="0"/>
              </a:spcBef>
              <a:spcAft>
                <a:spcPct val="0"/>
              </a:spcAft>
            </a:pPr>
            <a:r>
              <a:rPr lang="en-US" sz="2000" dirty="0">
                <a:solidFill>
                  <a:srgbClr val="000000"/>
                </a:solidFill>
              </a:rPr>
              <a:t>Incorporated Non-hydrostatic Dynamic Core Testing from HIWPP</a:t>
            </a:r>
          </a:p>
        </p:txBody>
      </p:sp>
    </p:spTree>
    <p:extLst>
      <p:ext uri="{BB962C8B-B14F-4D97-AF65-F5344CB8AC3E}">
        <p14:creationId xmlns:p14="http://schemas.microsoft.com/office/powerpoint/2010/main" val="321548094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1668" y="89210"/>
            <a:ext cx="7002966" cy="1053790"/>
          </a:xfrm>
        </p:spPr>
        <p:txBody>
          <a:bodyPr/>
          <a:lstStyle/>
          <a:p>
            <a:r>
              <a:rPr lang="en-US" sz="2800" b="1" dirty="0" smtClean="0"/>
              <a:t>NGGPS </a:t>
            </a:r>
            <a:r>
              <a:rPr lang="en-US" sz="2800" b="1" dirty="0"/>
              <a:t>Phase 1 </a:t>
            </a:r>
            <a:r>
              <a:rPr lang="en-US" sz="2800" b="1" dirty="0" err="1"/>
              <a:t>Dycore</a:t>
            </a:r>
            <a:r>
              <a:rPr lang="en-US" sz="2800" b="1" dirty="0"/>
              <a:t> Test </a:t>
            </a:r>
            <a:r>
              <a:rPr lang="en-US" sz="2800" b="1" dirty="0" smtClean="0"/>
              <a:t/>
            </a:r>
            <a:br>
              <a:rPr lang="en-US" sz="2800" b="1" dirty="0" smtClean="0"/>
            </a:br>
            <a:r>
              <a:rPr lang="en-US" sz="2800" b="1" dirty="0" smtClean="0"/>
              <a:t>Candidate Model Dynamic Cores</a:t>
            </a:r>
            <a:endParaRPr lang="en-US" sz="2800" b="1" dirty="0"/>
          </a:p>
        </p:txBody>
      </p:sp>
      <p:sp>
        <p:nvSpPr>
          <p:cNvPr id="3" name="Content Placeholder 2"/>
          <p:cNvSpPr>
            <a:spLocks noGrp="1"/>
          </p:cNvSpPr>
          <p:nvPr>
            <p:ph idx="1"/>
          </p:nvPr>
        </p:nvSpPr>
        <p:spPr/>
        <p:txBody>
          <a:bodyPr/>
          <a:lstStyle/>
          <a:p>
            <a:r>
              <a:rPr lang="en-US" sz="2000" dirty="0"/>
              <a:t>FV3 (GFDL): Cubed-sphere finite-volume with </a:t>
            </a:r>
            <a:r>
              <a:rPr lang="en-US" sz="2000" dirty="0" smtClean="0"/>
              <a:t>flexible </a:t>
            </a:r>
            <a:r>
              <a:rPr lang="en-US" sz="2000" dirty="0" err="1" smtClean="0"/>
              <a:t>Lagrangian</a:t>
            </a:r>
            <a:r>
              <a:rPr lang="en-US" sz="2000" dirty="0" smtClean="0"/>
              <a:t> vertical coordinate </a:t>
            </a:r>
            <a:r>
              <a:rPr lang="en-US" sz="2000" dirty="0"/>
              <a:t>(z or p </a:t>
            </a:r>
            <a:r>
              <a:rPr lang="en-US" sz="2000" dirty="0" smtClean="0"/>
              <a:t>base) </a:t>
            </a:r>
            <a:r>
              <a:rPr lang="en-US" sz="2000" dirty="0"/>
              <a:t>with nesting or stretched grid </a:t>
            </a:r>
            <a:r>
              <a:rPr lang="en-US" sz="2000" dirty="0" smtClean="0"/>
              <a:t>capability </a:t>
            </a:r>
            <a:endParaRPr lang="en-US" sz="2000" dirty="0"/>
          </a:p>
          <a:p>
            <a:r>
              <a:rPr lang="en-US" sz="2000" dirty="0"/>
              <a:t>MPAS (NCAR):  Finite-volume C-grid staggering, icosahedral                      (z coordinate) with unstructured mesh refinement capability.</a:t>
            </a:r>
          </a:p>
          <a:p>
            <a:r>
              <a:rPr lang="en-US" sz="2000" dirty="0"/>
              <a:t>NIM (ESRL):  Icosahedral </a:t>
            </a:r>
            <a:r>
              <a:rPr lang="en-US" sz="2000" dirty="0" err="1"/>
              <a:t>unstaggered</a:t>
            </a:r>
            <a:r>
              <a:rPr lang="en-US" sz="2000" dirty="0"/>
              <a:t> A-grid mesh, finite-volume (z coordinate</a:t>
            </a:r>
            <a:r>
              <a:rPr lang="en-US" sz="2000" dirty="0" smtClean="0"/>
              <a:t>)</a:t>
            </a:r>
            <a:endParaRPr lang="en-US" sz="2000" dirty="0"/>
          </a:p>
          <a:p>
            <a:r>
              <a:rPr lang="en-US" sz="2000" dirty="0"/>
              <a:t>NMM-UJ </a:t>
            </a:r>
            <a:r>
              <a:rPr lang="en-US" sz="2000" dirty="0" smtClean="0"/>
              <a:t>(EMC):  </a:t>
            </a:r>
            <a:r>
              <a:rPr lang="en-US" sz="2000" dirty="0"/>
              <a:t>Finite-difference, cubed-sphere version of Non-hydrostatic Mesoscale Model (p coordinate); Uniform Jacobian cubed sphere grid replaced </a:t>
            </a:r>
            <a:r>
              <a:rPr lang="en-US" sz="2000" dirty="0" err="1"/>
              <a:t>lat</a:t>
            </a:r>
            <a:r>
              <a:rPr lang="en-US" sz="2000" dirty="0"/>
              <a:t>/</a:t>
            </a:r>
            <a:r>
              <a:rPr lang="en-US" sz="2000" dirty="0" err="1"/>
              <a:t>lon</a:t>
            </a:r>
            <a:r>
              <a:rPr lang="en-US" sz="2000" dirty="0"/>
              <a:t> grid version with staggered B-grid (NMMB</a:t>
            </a:r>
            <a:r>
              <a:rPr lang="en-US" sz="2000" dirty="0" smtClean="0"/>
              <a:t>)</a:t>
            </a:r>
            <a:endParaRPr lang="en-US" sz="2000" dirty="0"/>
          </a:p>
          <a:p>
            <a:r>
              <a:rPr lang="en-US" sz="2000" dirty="0"/>
              <a:t>NEPTUNE (</a:t>
            </a:r>
            <a:r>
              <a:rPr lang="en-US" sz="2000" dirty="0" smtClean="0"/>
              <a:t>Navy):  </a:t>
            </a:r>
            <a:r>
              <a:rPr lang="en-US" sz="2000" dirty="0"/>
              <a:t>Spectral-element (horizontal and vertical) cubed-sphere grid (z coordinate) with adaptive mesh </a:t>
            </a:r>
            <a:r>
              <a:rPr lang="en-US" sz="2000" dirty="0" smtClean="0"/>
              <a:t>refinement</a:t>
            </a:r>
            <a:endParaRPr lang="en-US" sz="2000" dirty="0"/>
          </a:p>
          <a:p>
            <a:endParaRPr lang="en-US" dirty="0"/>
          </a:p>
        </p:txBody>
      </p:sp>
      <p:sp>
        <p:nvSpPr>
          <p:cNvPr id="4" name="TextBox 3"/>
          <p:cNvSpPr txBox="1"/>
          <p:nvPr/>
        </p:nvSpPr>
        <p:spPr>
          <a:xfrm>
            <a:off x="650398" y="6222380"/>
            <a:ext cx="7738017" cy="369332"/>
          </a:xfrm>
          <a:prstGeom prst="rect">
            <a:avLst/>
          </a:prstGeom>
          <a:noFill/>
          <a:ln w="38100">
            <a:solidFill>
              <a:schemeClr val="tx1"/>
            </a:solidFill>
          </a:ln>
        </p:spPr>
        <p:txBody>
          <a:bodyPr wrap="none" rtlCol="0">
            <a:spAutoFit/>
          </a:bodyPr>
          <a:lstStyle/>
          <a:p>
            <a:pPr algn="ctr" fontAlgn="base">
              <a:spcBef>
                <a:spcPct val="0"/>
              </a:spcBef>
              <a:spcAft>
                <a:spcPct val="0"/>
              </a:spcAft>
            </a:pPr>
            <a:r>
              <a:rPr lang="en-US" dirty="0">
                <a:solidFill>
                  <a:srgbClr val="000000"/>
                </a:solidFill>
              </a:rPr>
              <a:t>Global Spectral Model not included – Non-hydrostatic version not available</a:t>
            </a:r>
          </a:p>
        </p:txBody>
      </p:sp>
    </p:spTree>
    <p:extLst>
      <p:ext uri="{BB962C8B-B14F-4D97-AF65-F5344CB8AC3E}">
        <p14:creationId xmlns:p14="http://schemas.microsoft.com/office/powerpoint/2010/main" val="31770984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2532" y="335679"/>
            <a:ext cx="7772400" cy="796391"/>
          </a:xfrm>
        </p:spPr>
        <p:txBody>
          <a:bodyPr>
            <a:normAutofit/>
          </a:bodyPr>
          <a:lstStyle/>
          <a:p>
            <a:r>
              <a:rPr lang="en-US" b="1" dirty="0" smtClean="0"/>
              <a:t>   </a:t>
            </a:r>
            <a:r>
              <a:rPr lang="en-US" sz="3200" b="1" dirty="0" smtClean="0"/>
              <a:t>Phase 1 </a:t>
            </a:r>
            <a:r>
              <a:rPr lang="en-US" sz="3200" b="1" dirty="0" err="1" smtClean="0"/>
              <a:t>Dycore</a:t>
            </a:r>
            <a:r>
              <a:rPr lang="en-US" sz="3200" b="1" dirty="0" smtClean="0"/>
              <a:t> Testing Overview</a:t>
            </a:r>
            <a:endParaRPr lang="en-US" sz="3200" b="1" dirty="0"/>
          </a:p>
        </p:txBody>
      </p:sp>
      <p:graphicFrame>
        <p:nvGraphicFramePr>
          <p:cNvPr id="4" name="Object 3"/>
          <p:cNvGraphicFramePr>
            <a:graphicFrameLocks noChangeAspect="1"/>
          </p:cNvGraphicFramePr>
          <p:nvPr>
            <p:extLst>
              <p:ext uri="{D42A27DB-BD31-4B8C-83A1-F6EECF244321}">
                <p14:modId xmlns:p14="http://schemas.microsoft.com/office/powerpoint/2010/main" val="365170567"/>
              </p:ext>
            </p:extLst>
          </p:nvPr>
        </p:nvGraphicFramePr>
        <p:xfrm>
          <a:off x="200025" y="1812925"/>
          <a:ext cx="8720138" cy="4130675"/>
        </p:xfrm>
        <a:graphic>
          <a:graphicData uri="http://schemas.openxmlformats.org/presentationml/2006/ole">
            <mc:AlternateContent xmlns:mc="http://schemas.openxmlformats.org/markup-compatibility/2006">
              <mc:Choice xmlns:v="urn:schemas-microsoft-com:vml" Requires="v">
                <p:oleObj spid="_x0000_s2351" name="Document" r:id="rId5" imgW="5641826" imgH="2668743" progId="Word.Document.12">
                  <p:embed/>
                </p:oleObj>
              </mc:Choice>
              <mc:Fallback>
                <p:oleObj name="Document" r:id="rId5" imgW="5641826" imgH="2668743" progId="Word.Document.12">
                  <p:embed/>
                  <p:pic>
                    <p:nvPicPr>
                      <p:cNvPr id="0" name=""/>
                      <p:cNvPicPr/>
                      <p:nvPr/>
                    </p:nvPicPr>
                    <p:blipFill>
                      <a:blip r:embed="rId6"/>
                      <a:stretch>
                        <a:fillRect/>
                      </a:stretch>
                    </p:blipFill>
                    <p:spPr>
                      <a:xfrm>
                        <a:off x="200025" y="1812925"/>
                        <a:ext cx="8720138" cy="4130675"/>
                      </a:xfrm>
                      <a:prstGeom prst="rect">
                        <a:avLst/>
                      </a:prstGeom>
                    </p:spPr>
                  </p:pic>
                </p:oleObj>
              </mc:Fallback>
            </mc:AlternateContent>
          </a:graphicData>
        </a:graphic>
      </p:graphicFrame>
    </p:spTree>
    <p:extLst>
      <p:ext uri="{BB962C8B-B14F-4D97-AF65-F5344CB8AC3E}">
        <p14:creationId xmlns:p14="http://schemas.microsoft.com/office/powerpoint/2010/main" val="393292726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844" y="274638"/>
            <a:ext cx="6545766" cy="868362"/>
          </a:xfrm>
        </p:spPr>
        <p:txBody>
          <a:bodyPr>
            <a:normAutofit fontScale="90000"/>
          </a:bodyPr>
          <a:lstStyle/>
          <a:p>
            <a:r>
              <a:rPr lang="en-US" b="1" dirty="0" smtClean="0"/>
              <a:t>NGGPS Phase 1 </a:t>
            </a:r>
            <a:r>
              <a:rPr lang="en-US" b="1" dirty="0" err="1" smtClean="0"/>
              <a:t>Dycore</a:t>
            </a:r>
            <a:r>
              <a:rPr lang="en-US" b="1" dirty="0" smtClean="0"/>
              <a:t> Testing</a:t>
            </a:r>
            <a:br>
              <a:rPr lang="en-US" b="1" dirty="0" smtClean="0"/>
            </a:br>
            <a:r>
              <a:rPr lang="en-US" b="1" dirty="0" smtClean="0"/>
              <a:t>Test Personnel</a:t>
            </a:r>
            <a:endParaRPr lang="en-US" b="1" dirty="0"/>
          </a:p>
        </p:txBody>
      </p:sp>
      <p:sp>
        <p:nvSpPr>
          <p:cNvPr id="3" name="Content Placeholder 2"/>
          <p:cNvSpPr>
            <a:spLocks noGrp="1"/>
          </p:cNvSpPr>
          <p:nvPr>
            <p:ph idx="1"/>
          </p:nvPr>
        </p:nvSpPr>
        <p:spPr/>
        <p:txBody>
          <a:bodyPr>
            <a:normAutofit/>
          </a:bodyPr>
          <a:lstStyle/>
          <a:p>
            <a:r>
              <a:rPr lang="en-US" sz="2800" dirty="0" smtClean="0"/>
              <a:t>NGGPS Test Manager – Jeff Whitaker (OAR)</a:t>
            </a:r>
          </a:p>
          <a:p>
            <a:r>
              <a:rPr lang="en-US" sz="2800" dirty="0" smtClean="0"/>
              <a:t>AVEC Test Manager – John </a:t>
            </a:r>
            <a:r>
              <a:rPr lang="en-US" sz="2800" dirty="0" err="1" smtClean="0"/>
              <a:t>Michalakes</a:t>
            </a:r>
            <a:r>
              <a:rPr lang="en-US" sz="2800" dirty="0" smtClean="0"/>
              <a:t> (NWS Contractor)</a:t>
            </a:r>
          </a:p>
          <a:p>
            <a:r>
              <a:rPr lang="en-US" sz="2800" dirty="0" smtClean="0"/>
              <a:t>FV3 Test Manager – </a:t>
            </a:r>
            <a:r>
              <a:rPr lang="en-US" sz="2800" dirty="0" err="1" smtClean="0"/>
              <a:t>Shian-Jiann</a:t>
            </a:r>
            <a:r>
              <a:rPr lang="en-US" sz="2800" dirty="0" smtClean="0"/>
              <a:t> Lin (GFDL)</a:t>
            </a:r>
          </a:p>
          <a:p>
            <a:r>
              <a:rPr lang="en-US" sz="2800" dirty="0" smtClean="0"/>
              <a:t>MPAS Test Manager – Bill </a:t>
            </a:r>
            <a:r>
              <a:rPr lang="en-US" sz="2800" dirty="0" err="1" smtClean="0"/>
              <a:t>Skamarock</a:t>
            </a:r>
            <a:r>
              <a:rPr lang="en-US" sz="2800" dirty="0" smtClean="0"/>
              <a:t> (NCAR)</a:t>
            </a:r>
          </a:p>
          <a:p>
            <a:r>
              <a:rPr lang="en-US" sz="2800" dirty="0" smtClean="0"/>
              <a:t>NMM-UJ Test Manager - Geoff </a:t>
            </a:r>
            <a:r>
              <a:rPr lang="en-US" sz="2800" dirty="0" err="1" smtClean="0"/>
              <a:t>DiMego</a:t>
            </a:r>
            <a:r>
              <a:rPr lang="en-US" sz="2800" dirty="0" smtClean="0"/>
              <a:t> (EMC)</a:t>
            </a:r>
          </a:p>
          <a:p>
            <a:r>
              <a:rPr lang="en-US" sz="2800" dirty="0" smtClean="0"/>
              <a:t>NEPTUNE Test Manager – Jim Doyle (Navy)</a:t>
            </a:r>
          </a:p>
          <a:p>
            <a:r>
              <a:rPr lang="en-US" sz="2800" dirty="0" smtClean="0"/>
              <a:t>NIM Test Manager – </a:t>
            </a:r>
            <a:r>
              <a:rPr lang="en-US" sz="2800" dirty="0" err="1" smtClean="0"/>
              <a:t>Jin</a:t>
            </a:r>
            <a:r>
              <a:rPr lang="en-US" sz="2800" dirty="0" smtClean="0"/>
              <a:t> Lee (ESRL)</a:t>
            </a:r>
            <a:endParaRPr lang="en-US" sz="2800" dirty="0"/>
          </a:p>
        </p:txBody>
      </p:sp>
    </p:spTree>
    <p:extLst>
      <p:ext uri="{BB962C8B-B14F-4D97-AF65-F5344CB8AC3E}">
        <p14:creationId xmlns:p14="http://schemas.microsoft.com/office/powerpoint/2010/main" val="25151323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6248400" cy="868362"/>
          </a:xfrm>
        </p:spPr>
        <p:txBody>
          <a:bodyPr/>
          <a:lstStyle/>
          <a:p>
            <a:r>
              <a:rPr lang="en-US" sz="3200" b="1" dirty="0" smtClean="0"/>
              <a:t>NGGPS Phase 1 Testing</a:t>
            </a:r>
            <a:br>
              <a:rPr lang="en-US" sz="3200" b="1" dirty="0" smtClean="0"/>
            </a:br>
            <a:r>
              <a:rPr lang="en-US" sz="3200" b="1" dirty="0" smtClean="0"/>
              <a:t>Ground Rules</a:t>
            </a:r>
            <a:endParaRPr lang="en-US" sz="3200" b="1" dirty="0"/>
          </a:p>
        </p:txBody>
      </p:sp>
      <p:sp>
        <p:nvSpPr>
          <p:cNvPr id="4" name="Content Placeholder 3"/>
          <p:cNvSpPr>
            <a:spLocks noGrp="1"/>
          </p:cNvSpPr>
          <p:nvPr>
            <p:ph idx="1"/>
          </p:nvPr>
        </p:nvSpPr>
        <p:spPr>
          <a:xfrm>
            <a:off x="457200" y="1401339"/>
            <a:ext cx="8229600" cy="5333998"/>
          </a:xfrm>
        </p:spPr>
        <p:txBody>
          <a:bodyPr/>
          <a:lstStyle/>
          <a:p>
            <a:r>
              <a:rPr lang="en-US" sz="2300" dirty="0" smtClean="0"/>
              <a:t>Each candidate model’s configurations – resolution, number of points, number of levels, and time step were reviewed and agreed upon by other modeling groups</a:t>
            </a:r>
          </a:p>
          <a:p>
            <a:r>
              <a:rPr lang="en-US" sz="2300" dirty="0" smtClean="0"/>
              <a:t>Strict schedules with deadlines were followed</a:t>
            </a:r>
          </a:p>
          <a:p>
            <a:pPr lvl="1"/>
            <a:r>
              <a:rPr lang="en-US" sz="2300" dirty="0" smtClean="0"/>
              <a:t>Candidate </a:t>
            </a:r>
            <a:r>
              <a:rPr lang="en-US" sz="2300" dirty="0" err="1" smtClean="0"/>
              <a:t>dycore</a:t>
            </a:r>
            <a:r>
              <a:rPr lang="en-US" sz="2300" dirty="0" smtClean="0"/>
              <a:t> development paths not in sync with NGGPS timeline in all cases</a:t>
            </a:r>
          </a:p>
          <a:p>
            <a:r>
              <a:rPr lang="en-US" sz="2300" dirty="0" smtClean="0"/>
              <a:t>Any </a:t>
            </a:r>
            <a:r>
              <a:rPr lang="en-US" sz="2300" dirty="0" err="1" smtClean="0"/>
              <a:t>dycore</a:t>
            </a:r>
            <a:r>
              <a:rPr lang="en-US" sz="2300" dirty="0" smtClean="0"/>
              <a:t> testing modifications during test were approved by the NGGPS Manager, Test Manager and other </a:t>
            </a:r>
            <a:r>
              <a:rPr lang="en-US" sz="2300" dirty="0" err="1" smtClean="0"/>
              <a:t>dycore</a:t>
            </a:r>
            <a:r>
              <a:rPr lang="en-US" sz="2300" dirty="0" smtClean="0"/>
              <a:t> leads</a:t>
            </a:r>
          </a:p>
          <a:p>
            <a:pPr lvl="1"/>
            <a:r>
              <a:rPr lang="en-US" sz="2300" dirty="0" smtClean="0"/>
              <a:t>Included substitution of NMM-UJ for NMMB and additional runs of </a:t>
            </a:r>
            <a:r>
              <a:rPr lang="en-US" sz="2300" dirty="0" err="1" smtClean="0"/>
              <a:t>dycores</a:t>
            </a:r>
            <a:r>
              <a:rPr lang="en-US" sz="2300" dirty="0" smtClean="0"/>
              <a:t> at single vs double precision</a:t>
            </a:r>
          </a:p>
          <a:p>
            <a:pPr lvl="1"/>
            <a:r>
              <a:rPr lang="en-US" sz="2300" dirty="0" smtClean="0"/>
              <a:t>Both AVEC testing and idealized testing used same versions of code – modifications required re-running some tests for standardization</a:t>
            </a:r>
            <a:endParaRPr lang="en-US" sz="2300" dirty="0"/>
          </a:p>
        </p:txBody>
      </p:sp>
    </p:spTree>
    <p:extLst>
      <p:ext uri="{BB962C8B-B14F-4D97-AF65-F5344CB8AC3E}">
        <p14:creationId xmlns:p14="http://schemas.microsoft.com/office/powerpoint/2010/main" val="23227534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endParaRPr lang="en-US" sz="2400" dirty="0"/>
          </a:p>
          <a:p>
            <a:pPr marL="0" indent="0">
              <a:buNone/>
            </a:pPr>
            <a:endParaRPr lang="en-US" sz="2400" dirty="0" smtClean="0"/>
          </a:p>
          <a:p>
            <a:pPr marL="0" indent="0" algn="ctr">
              <a:buNone/>
            </a:pPr>
            <a:r>
              <a:rPr lang="en-US" sz="4000" b="1" dirty="0" smtClean="0"/>
              <a:t>AVEC </a:t>
            </a:r>
            <a:r>
              <a:rPr lang="en-US" sz="4000" b="1" dirty="0"/>
              <a:t>Phase 1 Evaluations</a:t>
            </a:r>
          </a:p>
          <a:p>
            <a:endParaRPr lang="en-US" sz="2400" dirty="0"/>
          </a:p>
        </p:txBody>
      </p:sp>
    </p:spTree>
    <p:extLst>
      <p:ext uri="{BB962C8B-B14F-4D97-AF65-F5344CB8AC3E}">
        <p14:creationId xmlns:p14="http://schemas.microsoft.com/office/powerpoint/2010/main" val="18289569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6629400" cy="868362"/>
          </a:xfrm>
        </p:spPr>
        <p:txBody>
          <a:bodyPr/>
          <a:lstStyle/>
          <a:p>
            <a:r>
              <a:rPr lang="en-US" sz="3200" b="1" dirty="0" smtClean="0"/>
              <a:t>Phase 2 Reporting Schedule </a:t>
            </a:r>
            <a:endParaRPr lang="en-US" sz="3200" b="1" dirty="0"/>
          </a:p>
        </p:txBody>
      </p:sp>
      <p:graphicFrame>
        <p:nvGraphicFramePr>
          <p:cNvPr id="6" name="Diagram 5"/>
          <p:cNvGraphicFramePr/>
          <p:nvPr>
            <p:extLst>
              <p:ext uri="{D42A27DB-BD31-4B8C-83A1-F6EECF244321}">
                <p14:modId xmlns:p14="http://schemas.microsoft.com/office/powerpoint/2010/main" val="2203037689"/>
              </p:ext>
            </p:extLst>
          </p:nvPr>
        </p:nvGraphicFramePr>
        <p:xfrm>
          <a:off x="228600" y="1397000"/>
          <a:ext cx="7772400" cy="515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87205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endParaRPr lang="en-US" sz="2400" dirty="0"/>
          </a:p>
          <a:p>
            <a:pPr marL="0" indent="0">
              <a:buNone/>
            </a:pPr>
            <a:endParaRPr lang="en-US" sz="2400" dirty="0" smtClean="0"/>
          </a:p>
          <a:p>
            <a:endParaRPr lang="en-US" sz="2400" dirty="0"/>
          </a:p>
        </p:txBody>
      </p:sp>
      <p:sp>
        <p:nvSpPr>
          <p:cNvPr id="3" name="Content Placeholder 4"/>
          <p:cNvSpPr txBox="1">
            <a:spLocks/>
          </p:cNvSpPr>
          <p:nvPr/>
        </p:nvSpPr>
        <p:spPr bwMode="auto">
          <a:xfrm>
            <a:off x="457200" y="1524000"/>
            <a:ext cx="8229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625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rgbClr val="000000"/>
                </a:solidFill>
              </a:rPr>
              <a:t>Advanced Computing Evaluation Committee formed August 2014 to evaluate and report on performance, scalability and software readiness of five NGGPS candidate </a:t>
            </a:r>
            <a:r>
              <a:rPr lang="en-US" kern="0" dirty="0" err="1" smtClean="0">
                <a:solidFill>
                  <a:srgbClr val="000000"/>
                </a:solidFill>
              </a:rPr>
              <a:t>dycores</a:t>
            </a:r>
            <a:endParaRPr lang="en-US" kern="0" dirty="0" smtClean="0">
              <a:solidFill>
                <a:srgbClr val="000000"/>
              </a:solidFill>
            </a:endParaRPr>
          </a:p>
          <a:p>
            <a:r>
              <a:rPr lang="en-US" kern="0" dirty="0" smtClean="0">
                <a:solidFill>
                  <a:srgbClr val="000000"/>
                </a:solidFill>
              </a:rPr>
              <a:t>Reports</a:t>
            </a:r>
          </a:p>
          <a:p>
            <a:pPr lvl="1"/>
            <a:r>
              <a:rPr lang="en-US" kern="0" dirty="0" smtClean="0">
                <a:solidFill>
                  <a:srgbClr val="000000"/>
                </a:solidFill>
              </a:rPr>
              <a:t>NGGPS Phase 1 Benchmarks – April 30, 2015</a:t>
            </a:r>
          </a:p>
          <a:p>
            <a:pPr lvl="1"/>
            <a:r>
              <a:rPr lang="en-US" kern="0" dirty="0" smtClean="0">
                <a:solidFill>
                  <a:srgbClr val="000000"/>
                </a:solidFill>
              </a:rPr>
              <a:t>NGGPS Phase 1 Software Evaluation (addendum to above) – May 28, 2015</a:t>
            </a:r>
          </a:p>
          <a:p>
            <a:r>
              <a:rPr lang="en-US" kern="0" dirty="0" smtClean="0">
                <a:solidFill>
                  <a:srgbClr val="000000"/>
                </a:solidFill>
              </a:rPr>
              <a:t>Benchmarks on 130-thousand core HPC system at DOE: “Edison”</a:t>
            </a:r>
          </a:p>
          <a:p>
            <a:pPr lvl="1"/>
            <a:r>
              <a:rPr lang="en-US" kern="0" dirty="0" smtClean="0">
                <a:solidFill>
                  <a:srgbClr val="000000"/>
                </a:solidFill>
              </a:rPr>
              <a:t>13-km and 3-km workloads based on HIWPP non-hydrostatic test case</a:t>
            </a:r>
          </a:p>
          <a:p>
            <a:pPr lvl="1"/>
            <a:r>
              <a:rPr lang="en-US" kern="0" dirty="0" smtClean="0">
                <a:solidFill>
                  <a:srgbClr val="000000"/>
                </a:solidFill>
              </a:rPr>
              <a:t>Model groups agreed on each others’ configurations</a:t>
            </a:r>
          </a:p>
          <a:p>
            <a:pPr lvl="1"/>
            <a:r>
              <a:rPr lang="en-US" kern="0" dirty="0" smtClean="0">
                <a:solidFill>
                  <a:srgbClr val="000000"/>
                </a:solidFill>
              </a:rPr>
              <a:t>Time step and other configuration options were “best guesses”</a:t>
            </a:r>
          </a:p>
          <a:p>
            <a:pPr lvl="1"/>
            <a:r>
              <a:rPr lang="en-US" kern="0" dirty="0" smtClean="0">
                <a:solidFill>
                  <a:srgbClr val="000000"/>
                </a:solidFill>
              </a:rPr>
              <a:t>Groups that changed codes or configurations to improve benchmark performance were required to resubmit results for HIWPP test case</a:t>
            </a:r>
          </a:p>
          <a:p>
            <a:r>
              <a:rPr lang="en-US" kern="0" dirty="0" smtClean="0">
                <a:solidFill>
                  <a:srgbClr val="000000"/>
                </a:solidFill>
              </a:rPr>
              <a:t>Round 2 benchmarks in Phase 1 afforded groups the opportunity to make adjustments (single vs double precision, run with additional higher processor counts, 3</a:t>
            </a:r>
            <a:r>
              <a:rPr lang="en-US" kern="0" baseline="30000" dirty="0" smtClean="0">
                <a:solidFill>
                  <a:srgbClr val="000000"/>
                </a:solidFill>
              </a:rPr>
              <a:t>rd</a:t>
            </a:r>
            <a:r>
              <a:rPr lang="en-US" kern="0" dirty="0" smtClean="0">
                <a:solidFill>
                  <a:srgbClr val="000000"/>
                </a:solidFill>
              </a:rPr>
              <a:t> vs 4</a:t>
            </a:r>
            <a:r>
              <a:rPr lang="en-US" kern="0" baseline="30000" dirty="0" smtClean="0">
                <a:solidFill>
                  <a:srgbClr val="000000"/>
                </a:solidFill>
              </a:rPr>
              <a:t>th</a:t>
            </a:r>
            <a:r>
              <a:rPr lang="en-US" kern="0" dirty="0" smtClean="0">
                <a:solidFill>
                  <a:srgbClr val="000000"/>
                </a:solidFill>
              </a:rPr>
              <a:t> order, and improvements in MPI communications)</a:t>
            </a:r>
          </a:p>
        </p:txBody>
      </p:sp>
      <p:sp>
        <p:nvSpPr>
          <p:cNvPr id="5" name="Title 1"/>
          <p:cNvSpPr txBox="1">
            <a:spLocks/>
          </p:cNvSpPr>
          <p:nvPr/>
        </p:nvSpPr>
        <p:spPr bwMode="auto">
          <a:xfrm>
            <a:off x="715552" y="335679"/>
            <a:ext cx="7772400" cy="79639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eaLnBrk="1" fontAlgn="base" hangingPunct="1">
              <a:spcBef>
                <a:spcPct val="0"/>
              </a:spcBef>
              <a:spcAft>
                <a:spcPct val="0"/>
              </a:spcAft>
              <a:defRPr lang="en-US"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a:lstStyle>
          <a:p>
            <a:r>
              <a:rPr b="1" kern="0" dirty="0">
                <a:solidFill>
                  <a:srgbClr val="000000"/>
                </a:solidFill>
              </a:rPr>
              <a:t>AVEC Phase 1 Evaluations</a:t>
            </a:r>
            <a:endParaRPr sz="3200" b="1" kern="0" dirty="0">
              <a:solidFill>
                <a:srgbClr val="000000"/>
              </a:solidFill>
            </a:endParaRPr>
          </a:p>
        </p:txBody>
      </p:sp>
    </p:spTree>
    <p:extLst>
      <p:ext uri="{BB962C8B-B14F-4D97-AF65-F5344CB8AC3E}">
        <p14:creationId xmlns:p14="http://schemas.microsoft.com/office/powerpoint/2010/main" val="34706196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endParaRPr lang="en-US" sz="2400" dirty="0"/>
          </a:p>
          <a:p>
            <a:pPr marL="0" indent="0">
              <a:buNone/>
            </a:pPr>
            <a:endParaRPr lang="en-US" sz="2400" dirty="0" smtClean="0"/>
          </a:p>
          <a:p>
            <a:endParaRPr lang="en-US" sz="2400" dirty="0"/>
          </a:p>
        </p:txBody>
      </p:sp>
      <p:sp>
        <p:nvSpPr>
          <p:cNvPr id="5" name="Title 1"/>
          <p:cNvSpPr txBox="1">
            <a:spLocks/>
          </p:cNvSpPr>
          <p:nvPr/>
        </p:nvSpPr>
        <p:spPr bwMode="auto">
          <a:xfrm>
            <a:off x="715552" y="335679"/>
            <a:ext cx="7772400" cy="79639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77500" lnSpcReduction="20000"/>
          </a:bodyPr>
          <a:lstStyle>
            <a:lvl1pPr algn="ctr" rtl="0" eaLnBrk="1" fontAlgn="base" hangingPunct="1">
              <a:spcBef>
                <a:spcPct val="0"/>
              </a:spcBef>
              <a:spcAft>
                <a:spcPct val="0"/>
              </a:spcAft>
              <a:defRPr lang="en-US"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a:lstStyle>
          <a:p>
            <a:r>
              <a:rPr b="1" kern="0" dirty="0">
                <a:solidFill>
                  <a:srgbClr val="000000"/>
                </a:solidFill>
              </a:rPr>
              <a:t>AVEC Phase 1 </a:t>
            </a:r>
            <a:r>
              <a:rPr b="1" kern="0" dirty="0" smtClean="0">
                <a:solidFill>
                  <a:srgbClr val="000000"/>
                </a:solidFill>
              </a:rPr>
              <a:t>Evaluations:</a:t>
            </a:r>
          </a:p>
          <a:p>
            <a:r>
              <a:rPr b="1" kern="0" dirty="0" smtClean="0">
                <a:solidFill>
                  <a:srgbClr val="000000"/>
                </a:solidFill>
              </a:rPr>
              <a:t>Performance</a:t>
            </a:r>
            <a:endParaRPr b="1" kern="0" dirty="0">
              <a:solidFill>
                <a:srgbClr val="000000"/>
              </a:solidFill>
            </a:endParaRPr>
          </a:p>
        </p:txBody>
      </p:sp>
      <p:pic>
        <p:nvPicPr>
          <p:cNvPr id="6" name="Picture 5"/>
          <p:cNvPicPr>
            <a:picLocks noChangeAspect="1"/>
          </p:cNvPicPr>
          <p:nvPr/>
        </p:nvPicPr>
        <p:blipFill>
          <a:blip r:embed="rId3"/>
          <a:stretch>
            <a:fillRect/>
          </a:stretch>
        </p:blipFill>
        <p:spPr>
          <a:xfrm>
            <a:off x="1839954" y="2650749"/>
            <a:ext cx="5470380" cy="3972172"/>
          </a:xfrm>
          <a:prstGeom prst="rect">
            <a:avLst/>
          </a:prstGeom>
          <a:effectLst>
            <a:outerShdw blurRad="63500" sx="102000" sy="102000" algn="ctr" rotWithShape="0">
              <a:prstClr val="black">
                <a:alpha val="40000"/>
              </a:prstClr>
            </a:outerShdw>
          </a:effectLst>
        </p:spPr>
      </p:pic>
      <p:sp>
        <p:nvSpPr>
          <p:cNvPr id="7" name="Content Placeholder 4"/>
          <p:cNvSpPr txBox="1">
            <a:spLocks/>
          </p:cNvSpPr>
          <p:nvPr/>
        </p:nvSpPr>
        <p:spPr bwMode="auto">
          <a:xfrm>
            <a:off x="447964" y="1334309"/>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600" kern="0" dirty="0" smtClean="0">
                <a:solidFill>
                  <a:srgbClr val="000000"/>
                </a:solidFill>
              </a:rPr>
              <a:t>Performance: </a:t>
            </a:r>
          </a:p>
          <a:p>
            <a:pPr lvl="1"/>
            <a:r>
              <a:rPr lang="en-US" sz="1600" kern="0" dirty="0" smtClean="0">
                <a:solidFill>
                  <a:srgbClr val="000000"/>
                </a:solidFill>
              </a:rPr>
              <a:t>Number of processor cores needed to meet operational speed requirement with 13-km workload</a:t>
            </a:r>
          </a:p>
          <a:p>
            <a:pPr lvl="1"/>
            <a:r>
              <a:rPr lang="en-US" sz="1600" kern="0" dirty="0" smtClean="0">
                <a:solidFill>
                  <a:srgbClr val="000000"/>
                </a:solidFill>
              </a:rPr>
              <a:t>Rankings (fastest to slowest): NMM-UJ, FV3, NIM, MPAS, NEPTUNE</a:t>
            </a:r>
          </a:p>
        </p:txBody>
      </p:sp>
      <p:sp>
        <p:nvSpPr>
          <p:cNvPr id="8" name="TextBox 7"/>
          <p:cNvSpPr txBox="1"/>
          <p:nvPr/>
        </p:nvSpPr>
        <p:spPr>
          <a:xfrm>
            <a:off x="5765184" y="2852926"/>
            <a:ext cx="1661532" cy="338554"/>
          </a:xfrm>
          <a:prstGeom prst="rect">
            <a:avLst/>
          </a:prstGeom>
          <a:noFill/>
        </p:spPr>
        <p:txBody>
          <a:bodyPr wrap="square" rtlCol="0">
            <a:spAutoFit/>
          </a:bodyPr>
          <a:lstStyle/>
          <a:p>
            <a:pPr fontAlgn="base">
              <a:spcBef>
                <a:spcPct val="0"/>
              </a:spcBef>
              <a:spcAft>
                <a:spcPct val="0"/>
              </a:spcAft>
            </a:pPr>
            <a:r>
              <a:rPr lang="en-US" sz="1600" dirty="0">
                <a:solidFill>
                  <a:srgbClr val="000000"/>
                </a:solidFill>
                <a:cs typeface="Arial" pitchFamily="34" charset="0"/>
              </a:rPr>
              <a:t>(Lower is better)</a:t>
            </a:r>
          </a:p>
        </p:txBody>
      </p:sp>
      <p:cxnSp>
        <p:nvCxnSpPr>
          <p:cNvPr id="9" name="Straight Arrow Connector 8"/>
          <p:cNvCxnSpPr/>
          <p:nvPr/>
        </p:nvCxnSpPr>
        <p:spPr>
          <a:xfrm flipH="1">
            <a:off x="7112001" y="5341627"/>
            <a:ext cx="616660" cy="73590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728661" y="5126183"/>
            <a:ext cx="1045478" cy="430887"/>
          </a:xfrm>
          <a:prstGeom prst="rect">
            <a:avLst/>
          </a:prstGeom>
          <a:noFill/>
          <a:ln>
            <a:solidFill>
              <a:srgbClr val="0070C0"/>
            </a:solidFill>
          </a:ln>
        </p:spPr>
        <p:txBody>
          <a:bodyPr wrap="none" rtlCol="0">
            <a:spAutoFit/>
          </a:bodyPr>
          <a:lstStyle/>
          <a:p>
            <a:pPr algn="ctr"/>
            <a:r>
              <a:rPr lang="en-US" sz="1100" dirty="0" err="1">
                <a:solidFill>
                  <a:srgbClr val="000000"/>
                </a:solidFill>
                <a:cs typeface="Arial" pitchFamily="34" charset="0"/>
              </a:rPr>
              <a:t>ECMWF</a:t>
            </a:r>
            <a:endParaRPr lang="en-US" sz="1100" dirty="0">
              <a:solidFill>
                <a:srgbClr val="000000"/>
              </a:solidFill>
              <a:cs typeface="Arial" pitchFamily="34" charset="0"/>
            </a:endParaRPr>
          </a:p>
          <a:p>
            <a:pPr algn="ctr"/>
            <a:r>
              <a:rPr lang="en-US" sz="1100" dirty="0">
                <a:solidFill>
                  <a:srgbClr val="000000"/>
                </a:solidFill>
                <a:cs typeface="Arial" pitchFamily="34" charset="0"/>
              </a:rPr>
              <a:t>Guest </a:t>
            </a:r>
            <a:r>
              <a:rPr lang="en-US" sz="1100" dirty="0" err="1">
                <a:solidFill>
                  <a:srgbClr val="000000"/>
                </a:solidFill>
                <a:cs typeface="Arial" pitchFamily="34" charset="0"/>
              </a:rPr>
              <a:t>Dycore</a:t>
            </a:r>
            <a:endParaRPr lang="en-US" sz="1100" dirty="0">
              <a:solidFill>
                <a:srgbClr val="000000"/>
              </a:solidFill>
              <a:cs typeface="Arial" pitchFamily="34" charset="0"/>
            </a:endParaRPr>
          </a:p>
        </p:txBody>
      </p:sp>
    </p:spTree>
    <p:extLst>
      <p:ext uri="{BB962C8B-B14F-4D97-AF65-F5344CB8AC3E}">
        <p14:creationId xmlns:p14="http://schemas.microsoft.com/office/powerpoint/2010/main" val="426615578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endParaRPr lang="en-US" sz="2400" dirty="0"/>
          </a:p>
          <a:p>
            <a:pPr marL="0" indent="0">
              <a:buNone/>
            </a:pPr>
            <a:endParaRPr lang="en-US" sz="2400" dirty="0" smtClean="0"/>
          </a:p>
          <a:p>
            <a:endParaRPr lang="en-US" sz="2400" dirty="0"/>
          </a:p>
        </p:txBody>
      </p:sp>
      <p:sp>
        <p:nvSpPr>
          <p:cNvPr id="5" name="Title 1"/>
          <p:cNvSpPr txBox="1">
            <a:spLocks/>
          </p:cNvSpPr>
          <p:nvPr/>
        </p:nvSpPr>
        <p:spPr bwMode="auto">
          <a:xfrm>
            <a:off x="715552" y="335679"/>
            <a:ext cx="7772400" cy="79639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lang="en-US"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a:lstStyle>
          <a:p>
            <a:r>
              <a:rPr sz="2800" b="1" kern="0" dirty="0">
                <a:solidFill>
                  <a:srgbClr val="000000"/>
                </a:solidFill>
              </a:rPr>
              <a:t>AVEC Phase 1 </a:t>
            </a:r>
            <a:r>
              <a:rPr sz="2800" b="1" kern="0" dirty="0" smtClean="0">
                <a:solidFill>
                  <a:srgbClr val="000000"/>
                </a:solidFill>
              </a:rPr>
              <a:t>Evaluations:</a:t>
            </a:r>
          </a:p>
          <a:p>
            <a:r>
              <a:rPr sz="2800" b="1" kern="0" dirty="0" smtClean="0">
                <a:solidFill>
                  <a:srgbClr val="000000"/>
                </a:solidFill>
              </a:rPr>
              <a:t>Scalability</a:t>
            </a:r>
            <a:endParaRPr sz="2800" b="1" kern="0" dirty="0">
              <a:solidFill>
                <a:srgbClr val="000000"/>
              </a:solidFill>
            </a:endParaRPr>
          </a:p>
        </p:txBody>
      </p:sp>
      <p:sp>
        <p:nvSpPr>
          <p:cNvPr id="6" name="Content Placeholder 4"/>
          <p:cNvSpPr txBox="1">
            <a:spLocks/>
          </p:cNvSpPr>
          <p:nvPr/>
        </p:nvSpPr>
        <p:spPr bwMode="auto">
          <a:xfrm>
            <a:off x="466437" y="1323495"/>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800" kern="0" dirty="0" smtClean="0">
                <a:solidFill>
                  <a:srgbClr val="000000"/>
                </a:solidFill>
              </a:rPr>
              <a:t>Scalability: ability to efficiently use large numbers of processor cores</a:t>
            </a:r>
          </a:p>
          <a:p>
            <a:pPr lvl="1"/>
            <a:r>
              <a:rPr lang="en-US" sz="1600" kern="0" dirty="0" smtClean="0">
                <a:solidFill>
                  <a:srgbClr val="000000"/>
                </a:solidFill>
              </a:rPr>
              <a:t>All codes showed good scaling</a:t>
            </a:r>
          </a:p>
          <a:p>
            <a:pPr lvl="1"/>
            <a:r>
              <a:rPr lang="en-US" sz="1600" kern="0" dirty="0" smtClean="0">
                <a:solidFill>
                  <a:srgbClr val="000000"/>
                </a:solidFill>
              </a:rPr>
              <a:t>Rankings (most to least scalable):  NEPTUNE, MPAS, NIM, FV3, NMM-UJ</a:t>
            </a:r>
            <a:endParaRPr lang="en-US" sz="1600" kern="0" dirty="0">
              <a:solidFill>
                <a:srgbClr val="000000"/>
              </a:solidFill>
            </a:endParaRPr>
          </a:p>
        </p:txBody>
      </p:sp>
      <p:pic>
        <p:nvPicPr>
          <p:cNvPr id="7" name="Picture 6"/>
          <p:cNvPicPr>
            <a:picLocks noChangeAspect="1"/>
          </p:cNvPicPr>
          <p:nvPr/>
        </p:nvPicPr>
        <p:blipFill>
          <a:blip r:embed="rId3"/>
          <a:stretch>
            <a:fillRect/>
          </a:stretch>
        </p:blipFill>
        <p:spPr>
          <a:xfrm>
            <a:off x="1672683" y="2282292"/>
            <a:ext cx="5970833" cy="4335562"/>
          </a:xfrm>
          <a:prstGeom prst="rect">
            <a:avLst/>
          </a:prstGeom>
          <a:effectLst>
            <a:outerShdw blurRad="63500" sx="102000" sy="102000" algn="ctr" rotWithShape="0">
              <a:prstClr val="black">
                <a:alpha val="40000"/>
              </a:prstClr>
            </a:outerShdw>
          </a:effectLst>
        </p:spPr>
      </p:pic>
      <p:sp>
        <p:nvSpPr>
          <p:cNvPr id="8" name="TextBox 7"/>
          <p:cNvSpPr txBox="1"/>
          <p:nvPr/>
        </p:nvSpPr>
        <p:spPr>
          <a:xfrm>
            <a:off x="3610548" y="2607819"/>
            <a:ext cx="1903085" cy="369332"/>
          </a:xfrm>
          <a:prstGeom prst="rect">
            <a:avLst/>
          </a:prstGeom>
          <a:noFill/>
        </p:spPr>
        <p:txBody>
          <a:bodyPr wrap="none" rtlCol="0">
            <a:spAutoFit/>
          </a:bodyPr>
          <a:lstStyle/>
          <a:p>
            <a:pPr fontAlgn="base">
              <a:spcBef>
                <a:spcPct val="0"/>
              </a:spcBef>
              <a:spcAft>
                <a:spcPct val="0"/>
              </a:spcAft>
            </a:pPr>
            <a:r>
              <a:rPr lang="en-US" dirty="0">
                <a:solidFill>
                  <a:srgbClr val="000000"/>
                </a:solidFill>
                <a:cs typeface="Arial" pitchFamily="34" charset="0"/>
              </a:rPr>
              <a:t>(Higher is better)</a:t>
            </a:r>
          </a:p>
        </p:txBody>
      </p:sp>
      <p:sp>
        <p:nvSpPr>
          <p:cNvPr id="9" name="TextBox 8"/>
          <p:cNvSpPr txBox="1"/>
          <p:nvPr/>
        </p:nvSpPr>
        <p:spPr>
          <a:xfrm>
            <a:off x="7728661" y="5126183"/>
            <a:ext cx="1045478" cy="400110"/>
          </a:xfrm>
          <a:prstGeom prst="rect">
            <a:avLst/>
          </a:prstGeom>
          <a:noFill/>
          <a:ln>
            <a:solidFill>
              <a:srgbClr val="0079C1"/>
            </a:solidFill>
          </a:ln>
        </p:spPr>
        <p:txBody>
          <a:bodyPr wrap="square" rtlCol="0">
            <a:spAutoFit/>
          </a:bodyPr>
          <a:lstStyle/>
          <a:p>
            <a:pPr algn="ctr">
              <a:defRPr/>
            </a:pPr>
            <a:r>
              <a:rPr lang="en-US" sz="1000" kern="0" dirty="0" err="1">
                <a:solidFill>
                  <a:srgbClr val="000000"/>
                </a:solidFill>
                <a:cs typeface="Arial" pitchFamily="34" charset="0"/>
              </a:rPr>
              <a:t>ECMWF</a:t>
            </a:r>
            <a:endParaRPr lang="en-US" sz="1000" kern="0" dirty="0">
              <a:solidFill>
                <a:srgbClr val="000000"/>
              </a:solidFill>
              <a:cs typeface="Arial" pitchFamily="34" charset="0"/>
            </a:endParaRPr>
          </a:p>
          <a:p>
            <a:pPr algn="ctr">
              <a:defRPr/>
            </a:pPr>
            <a:r>
              <a:rPr lang="en-US" sz="1000" kern="0" dirty="0">
                <a:solidFill>
                  <a:srgbClr val="000000"/>
                </a:solidFill>
                <a:cs typeface="Arial" pitchFamily="34" charset="0"/>
              </a:rPr>
              <a:t>Guest </a:t>
            </a:r>
            <a:r>
              <a:rPr lang="en-US" sz="1000" kern="0" dirty="0" err="1">
                <a:solidFill>
                  <a:srgbClr val="000000"/>
                </a:solidFill>
                <a:cs typeface="Arial" pitchFamily="34" charset="0"/>
              </a:rPr>
              <a:t>Dycore</a:t>
            </a:r>
            <a:endParaRPr lang="en-US" sz="1000" kern="0" dirty="0">
              <a:solidFill>
                <a:srgbClr val="000000"/>
              </a:solidFill>
              <a:cs typeface="Arial" pitchFamily="34" charset="0"/>
            </a:endParaRPr>
          </a:p>
        </p:txBody>
      </p:sp>
      <p:cxnSp>
        <p:nvCxnSpPr>
          <p:cNvPr id="10" name="Straight Arrow Connector 9"/>
          <p:cNvCxnSpPr/>
          <p:nvPr/>
        </p:nvCxnSpPr>
        <p:spPr>
          <a:xfrm flipH="1" flipV="1">
            <a:off x="6913756" y="4450073"/>
            <a:ext cx="814905" cy="876166"/>
          </a:xfrm>
          <a:prstGeom prst="straightConnector1">
            <a:avLst/>
          </a:prstGeom>
          <a:noFill/>
          <a:ln w="9525" cap="flat" cmpd="sng" algn="ctr">
            <a:solidFill>
              <a:srgbClr val="0079C1">
                <a:shade val="95000"/>
                <a:satMod val="105000"/>
              </a:srgbClr>
            </a:solidFill>
            <a:prstDash val="solid"/>
            <a:tailEnd type="triangle"/>
          </a:ln>
          <a:effectLst/>
        </p:spPr>
      </p:cxnSp>
    </p:spTree>
    <p:extLst>
      <p:ext uri="{BB962C8B-B14F-4D97-AF65-F5344CB8AC3E}">
        <p14:creationId xmlns:p14="http://schemas.microsoft.com/office/powerpoint/2010/main" val="2826939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endParaRPr lang="en-US" sz="2400" dirty="0"/>
          </a:p>
          <a:p>
            <a:pPr marL="0" indent="0">
              <a:buNone/>
            </a:pPr>
            <a:endParaRPr lang="en-US" sz="2400" dirty="0" smtClean="0"/>
          </a:p>
          <a:p>
            <a:endParaRPr lang="en-US" sz="2400" dirty="0"/>
          </a:p>
        </p:txBody>
      </p:sp>
      <p:sp>
        <p:nvSpPr>
          <p:cNvPr id="5" name="Title 1"/>
          <p:cNvSpPr txBox="1">
            <a:spLocks/>
          </p:cNvSpPr>
          <p:nvPr/>
        </p:nvSpPr>
        <p:spPr bwMode="auto">
          <a:xfrm>
            <a:off x="715552" y="335679"/>
            <a:ext cx="7772400" cy="79639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lang="en-US"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a:lstStyle>
          <a:p>
            <a:r>
              <a:rPr sz="2800" b="1" kern="0" dirty="0">
                <a:solidFill>
                  <a:srgbClr val="000000"/>
                </a:solidFill>
              </a:rPr>
              <a:t>AVEC Phase 1 </a:t>
            </a:r>
            <a:r>
              <a:rPr sz="2800" b="1" kern="0" dirty="0" smtClean="0">
                <a:solidFill>
                  <a:srgbClr val="000000"/>
                </a:solidFill>
              </a:rPr>
              <a:t>Evaluations:</a:t>
            </a:r>
          </a:p>
          <a:p>
            <a:r>
              <a:rPr sz="2800" b="1" kern="0" dirty="0" smtClean="0">
                <a:solidFill>
                  <a:srgbClr val="000000"/>
                </a:solidFill>
              </a:rPr>
              <a:t>Software</a:t>
            </a:r>
            <a:endParaRPr sz="2800" b="1" kern="0" dirty="0">
              <a:solidFill>
                <a:srgbClr val="000000"/>
              </a:solidFill>
            </a:endParaRPr>
          </a:p>
        </p:txBody>
      </p:sp>
      <p:sp>
        <p:nvSpPr>
          <p:cNvPr id="6" name="Content Placeholder 4"/>
          <p:cNvSpPr txBox="1">
            <a:spLocks/>
          </p:cNvSpPr>
          <p:nvPr/>
        </p:nvSpPr>
        <p:spPr bwMode="auto">
          <a:xfrm>
            <a:off x="457200" y="15240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800" kern="0" dirty="0" smtClean="0">
                <a:solidFill>
                  <a:srgbClr val="000000"/>
                </a:solidFill>
              </a:rPr>
              <a:t>Software evaluations intended to highlight strengths and weaknesses of codes to be ready for NGGPS</a:t>
            </a:r>
          </a:p>
          <a:p>
            <a:pPr lvl="1"/>
            <a:r>
              <a:rPr lang="en-US" sz="1400" kern="0" dirty="0" smtClean="0">
                <a:solidFill>
                  <a:srgbClr val="000000"/>
                </a:solidFill>
              </a:rPr>
              <a:t>Note: snapshot in time, all codes under active development</a:t>
            </a:r>
          </a:p>
          <a:p>
            <a:r>
              <a:rPr lang="en-US" sz="1800" kern="0" dirty="0" smtClean="0">
                <a:solidFill>
                  <a:srgbClr val="000000"/>
                </a:solidFill>
              </a:rPr>
              <a:t>Phase 1 results based on self-reports from AVEC questionnaire*:</a:t>
            </a:r>
          </a:p>
          <a:p>
            <a:pPr lvl="1"/>
            <a:r>
              <a:rPr lang="en-US" sz="1400" kern="0" dirty="0" smtClean="0">
                <a:solidFill>
                  <a:srgbClr val="000000"/>
                </a:solidFill>
              </a:rPr>
              <a:t>Software maturity: </a:t>
            </a:r>
            <a:r>
              <a:rPr lang="en-US" sz="1400" kern="0" dirty="0" smtClean="0">
                <a:solidFill>
                  <a:srgbClr val="00B050"/>
                </a:solidFill>
              </a:rPr>
              <a:t>FV3, NIM, MPAS, </a:t>
            </a:r>
            <a:r>
              <a:rPr lang="en-US" sz="1400" kern="0" dirty="0" smtClean="0">
                <a:solidFill>
                  <a:srgbClr val="FF0000"/>
                </a:solidFill>
              </a:rPr>
              <a:t>NEPTUNE, NMM-UJ</a:t>
            </a:r>
          </a:p>
          <a:p>
            <a:pPr lvl="1"/>
            <a:r>
              <a:rPr lang="en-US" sz="1400" kern="0" dirty="0" smtClean="0">
                <a:solidFill>
                  <a:srgbClr val="000000"/>
                </a:solidFill>
              </a:rPr>
              <a:t>Nesting or mesh refinement: </a:t>
            </a:r>
            <a:r>
              <a:rPr lang="en-US" sz="1400" kern="0" dirty="0" smtClean="0">
                <a:solidFill>
                  <a:srgbClr val="00B050"/>
                </a:solidFill>
              </a:rPr>
              <a:t>FV3, MPAS, NEPTUNE,</a:t>
            </a:r>
            <a:r>
              <a:rPr lang="en-US" sz="1400" kern="0" dirty="0" smtClean="0">
                <a:solidFill>
                  <a:srgbClr val="000000"/>
                </a:solidFill>
              </a:rPr>
              <a:t> </a:t>
            </a:r>
            <a:r>
              <a:rPr lang="en-US" sz="1400" kern="0" dirty="0" smtClean="0">
                <a:solidFill>
                  <a:srgbClr val="FFC000"/>
                </a:solidFill>
              </a:rPr>
              <a:t>NMM-UJ,</a:t>
            </a:r>
            <a:r>
              <a:rPr lang="en-US" sz="1400" kern="0" dirty="0" smtClean="0">
                <a:solidFill>
                  <a:srgbClr val="000000"/>
                </a:solidFill>
              </a:rPr>
              <a:t> </a:t>
            </a:r>
            <a:r>
              <a:rPr lang="en-US" sz="1400" kern="0" dirty="0" smtClean="0">
                <a:solidFill>
                  <a:srgbClr val="FF0000"/>
                </a:solidFill>
              </a:rPr>
              <a:t>NIM</a:t>
            </a:r>
          </a:p>
          <a:p>
            <a:pPr lvl="1"/>
            <a:r>
              <a:rPr lang="en-US" sz="1400" kern="0" dirty="0" smtClean="0">
                <a:solidFill>
                  <a:srgbClr val="000000"/>
                </a:solidFill>
              </a:rPr>
              <a:t>Support for thread parallelism: </a:t>
            </a:r>
            <a:r>
              <a:rPr lang="en-US" sz="1400" kern="0" dirty="0" smtClean="0">
                <a:solidFill>
                  <a:srgbClr val="00B050"/>
                </a:solidFill>
              </a:rPr>
              <a:t>FV3, NIM, NMM-UJ,</a:t>
            </a:r>
            <a:r>
              <a:rPr lang="en-US" sz="1400" kern="0" dirty="0" smtClean="0">
                <a:solidFill>
                  <a:srgbClr val="000000"/>
                </a:solidFill>
              </a:rPr>
              <a:t> </a:t>
            </a:r>
            <a:r>
              <a:rPr lang="en-US" sz="1400" kern="0" dirty="0" smtClean="0">
                <a:solidFill>
                  <a:srgbClr val="FF0000"/>
                </a:solidFill>
              </a:rPr>
              <a:t>MPAS, NEPTUNE</a:t>
            </a:r>
          </a:p>
          <a:p>
            <a:pPr lvl="1"/>
            <a:r>
              <a:rPr lang="en-US" sz="1400" kern="0" dirty="0" smtClean="0">
                <a:solidFill>
                  <a:srgbClr val="000000"/>
                </a:solidFill>
              </a:rPr>
              <a:t>Reproducibility: </a:t>
            </a:r>
            <a:r>
              <a:rPr lang="en-US" sz="1400" kern="0" dirty="0" smtClean="0">
                <a:solidFill>
                  <a:srgbClr val="00B050"/>
                </a:solidFill>
              </a:rPr>
              <a:t>FV3, NIM, </a:t>
            </a:r>
            <a:r>
              <a:rPr lang="en-US" sz="1400" kern="0" dirty="0" smtClean="0">
                <a:solidFill>
                  <a:srgbClr val="FFC000"/>
                </a:solidFill>
              </a:rPr>
              <a:t>NMM-UJ, MPAS,</a:t>
            </a:r>
            <a:r>
              <a:rPr lang="en-US" sz="1400" kern="0" dirty="0" smtClean="0">
                <a:solidFill>
                  <a:srgbClr val="FF0000"/>
                </a:solidFill>
              </a:rPr>
              <a:t> NEPTUNE</a:t>
            </a:r>
          </a:p>
          <a:p>
            <a:pPr lvl="1"/>
            <a:r>
              <a:rPr lang="en-US" sz="1400" kern="0" dirty="0" smtClean="0">
                <a:solidFill>
                  <a:srgbClr val="000000"/>
                </a:solidFill>
              </a:rPr>
              <a:t>Advanced architectures: </a:t>
            </a:r>
            <a:r>
              <a:rPr lang="en-US" sz="1400" kern="0" dirty="0" smtClean="0">
                <a:solidFill>
                  <a:srgbClr val="00B050"/>
                </a:solidFill>
              </a:rPr>
              <a:t>NIM, FV3;</a:t>
            </a:r>
            <a:r>
              <a:rPr lang="en-US" sz="1400" kern="0" dirty="0" smtClean="0">
                <a:solidFill>
                  <a:srgbClr val="FF0000"/>
                </a:solidFill>
              </a:rPr>
              <a:t> </a:t>
            </a:r>
            <a:r>
              <a:rPr lang="en-US" sz="1400" kern="0" dirty="0" smtClean="0">
                <a:solidFill>
                  <a:srgbClr val="FFC000"/>
                </a:solidFill>
              </a:rPr>
              <a:t>NMM-UJ,</a:t>
            </a:r>
            <a:r>
              <a:rPr lang="en-US" sz="1400" kern="0" dirty="0" smtClean="0">
                <a:solidFill>
                  <a:srgbClr val="FF0000"/>
                </a:solidFill>
              </a:rPr>
              <a:t> </a:t>
            </a:r>
            <a:r>
              <a:rPr lang="en-US" sz="1400" kern="0" dirty="0">
                <a:solidFill>
                  <a:srgbClr val="FFC000"/>
                </a:solidFill>
              </a:rPr>
              <a:t>NEPTUNE,</a:t>
            </a:r>
            <a:r>
              <a:rPr lang="en-US" sz="1400" kern="0" dirty="0" smtClean="0">
                <a:solidFill>
                  <a:srgbClr val="FF0000"/>
                </a:solidFill>
              </a:rPr>
              <a:t> </a:t>
            </a:r>
            <a:r>
              <a:rPr lang="en-US" sz="1400" kern="0" dirty="0" err="1" smtClean="0">
                <a:solidFill>
                  <a:srgbClr val="FF0000"/>
                </a:solidFill>
              </a:rPr>
              <a:t>MPAS</a:t>
            </a:r>
            <a:endParaRPr lang="en-US" sz="1400" kern="0" dirty="0" smtClean="0">
              <a:solidFill>
                <a:srgbClr val="FF0000"/>
              </a:solidFill>
            </a:endParaRPr>
          </a:p>
          <a:p>
            <a:r>
              <a:rPr lang="en-US" sz="1800" kern="0" dirty="0" smtClean="0">
                <a:solidFill>
                  <a:srgbClr val="000000"/>
                </a:solidFill>
              </a:rPr>
              <a:t>Additional evaluation including detailed code inspection and review of documentation will continue into Phase 2 testing</a:t>
            </a:r>
          </a:p>
        </p:txBody>
      </p:sp>
      <p:sp>
        <p:nvSpPr>
          <p:cNvPr id="7" name="TextBox 6"/>
          <p:cNvSpPr txBox="1"/>
          <p:nvPr/>
        </p:nvSpPr>
        <p:spPr>
          <a:xfrm>
            <a:off x="3417932" y="6233594"/>
            <a:ext cx="4677884" cy="261610"/>
          </a:xfrm>
          <a:prstGeom prst="rect">
            <a:avLst/>
          </a:prstGeom>
          <a:noFill/>
        </p:spPr>
        <p:txBody>
          <a:bodyPr wrap="none" rtlCol="0">
            <a:spAutoFit/>
          </a:bodyPr>
          <a:lstStyle/>
          <a:p>
            <a:r>
              <a:rPr lang="en-US" sz="1100" dirty="0">
                <a:solidFill>
                  <a:srgbClr val="000000"/>
                </a:solidFill>
                <a:cs typeface="Arial" pitchFamily="34" charset="0"/>
              </a:rPr>
              <a:t>*Stoplight color coding by AVEC Chair, John Michalakes (not full AVEC)</a:t>
            </a:r>
          </a:p>
        </p:txBody>
      </p:sp>
    </p:spTree>
    <p:extLst>
      <p:ext uri="{BB962C8B-B14F-4D97-AF65-F5344CB8AC3E}">
        <p14:creationId xmlns:p14="http://schemas.microsoft.com/office/powerpoint/2010/main" val="121400671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28634"/>
            <a:ext cx="9143999" cy="5500046"/>
          </a:xfrm>
        </p:spPr>
        <p:txBody>
          <a:bodyPr>
            <a:noAutofit/>
          </a:bodyPr>
          <a:lstStyle/>
          <a:p>
            <a:pPr marL="457200" lvl="1" indent="0" algn="ctr">
              <a:buNone/>
            </a:pPr>
            <a:endParaRPr lang="en-US" sz="3200" b="1" dirty="0" smtClean="0">
              <a:latin typeface="Arial headinsg"/>
            </a:endParaRPr>
          </a:p>
          <a:p>
            <a:pPr marL="457200" lvl="1" indent="0" algn="ctr">
              <a:buNone/>
            </a:pPr>
            <a:r>
              <a:rPr lang="en-US" sz="4400" b="1" dirty="0" smtClean="0">
                <a:latin typeface="+mj-lt"/>
              </a:rPr>
              <a:t>HIWPP Tests </a:t>
            </a:r>
          </a:p>
          <a:p>
            <a:pPr marL="457200" lvl="1" indent="0" algn="ctr">
              <a:buNone/>
            </a:pPr>
            <a:r>
              <a:rPr lang="en-US" sz="4400" b="1" dirty="0" smtClean="0">
                <a:latin typeface="+mj-lt"/>
              </a:rPr>
              <a:t>Supporting</a:t>
            </a:r>
          </a:p>
          <a:p>
            <a:pPr marL="457200" lvl="1" indent="0" algn="ctr">
              <a:buNone/>
            </a:pPr>
            <a:r>
              <a:rPr lang="en-US" sz="4400" b="1" dirty="0" smtClean="0">
                <a:latin typeface="+mj-lt"/>
              </a:rPr>
              <a:t>NGGPS Phase 1 Testing</a:t>
            </a:r>
            <a:endParaRPr lang="en-US" sz="4400" b="1" dirty="0">
              <a:latin typeface="+mj-lt"/>
            </a:endParaRPr>
          </a:p>
          <a:p>
            <a:pPr marL="457200" lvl="1" indent="0">
              <a:buNone/>
            </a:pPr>
            <a:endParaRPr lang="en-US" sz="1800" dirty="0"/>
          </a:p>
        </p:txBody>
      </p:sp>
    </p:spTree>
    <p:extLst>
      <p:ext uri="{BB962C8B-B14F-4D97-AF65-F5344CB8AC3E}">
        <p14:creationId xmlns:p14="http://schemas.microsoft.com/office/powerpoint/2010/main" val="154501613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567"/>
            <a:ext cx="8229600" cy="892183"/>
          </a:xfrm>
        </p:spPr>
        <p:txBody>
          <a:bodyPr/>
          <a:lstStyle/>
          <a:p>
            <a:r>
              <a:rPr lang="en-US" b="1" dirty="0" smtClean="0"/>
              <a:t>Idealized Tests</a:t>
            </a:r>
            <a:endParaRPr lang="en-US" b="1" dirty="0"/>
          </a:p>
        </p:txBody>
      </p:sp>
      <p:sp>
        <p:nvSpPr>
          <p:cNvPr id="3" name="Content Placeholder 2"/>
          <p:cNvSpPr>
            <a:spLocks noGrp="1"/>
          </p:cNvSpPr>
          <p:nvPr>
            <p:ph idx="1"/>
          </p:nvPr>
        </p:nvSpPr>
        <p:spPr>
          <a:xfrm>
            <a:off x="0" y="1315844"/>
            <a:ext cx="9143999" cy="5212836"/>
          </a:xfrm>
        </p:spPr>
        <p:txBody>
          <a:bodyPr>
            <a:noAutofit/>
          </a:bodyPr>
          <a:lstStyle/>
          <a:p>
            <a:r>
              <a:rPr lang="en-US" sz="1700" b="1" dirty="0" err="1" smtClean="0"/>
              <a:t>Baroclinic</a:t>
            </a:r>
            <a:r>
              <a:rPr lang="en-US" sz="1700" b="1" dirty="0" smtClean="0"/>
              <a:t> wave test with </a:t>
            </a:r>
            <a:r>
              <a:rPr lang="en-US" sz="1700" b="1" smtClean="0"/>
              <a:t>embedded fronts</a:t>
            </a:r>
            <a:r>
              <a:rPr lang="en-US" sz="1700" smtClean="0"/>
              <a:t> </a:t>
            </a:r>
            <a:r>
              <a:rPr lang="en-US" sz="1700" dirty="0" smtClean="0"/>
              <a:t>(DCMIP 4.1) </a:t>
            </a:r>
          </a:p>
          <a:p>
            <a:pPr lvl="1"/>
            <a:r>
              <a:rPr lang="en-US" sz="1700" dirty="0" smtClean="0"/>
              <a:t>Dynamics strongly forces solution to shortest resolvable scales</a:t>
            </a:r>
          </a:p>
          <a:p>
            <a:pPr lvl="1"/>
            <a:r>
              <a:rPr lang="en-US" sz="1700" dirty="0" smtClean="0"/>
              <a:t>Shows impact of truncation error near quasi-singular points on computational grid (“grid imprinting”)</a:t>
            </a:r>
          </a:p>
          <a:p>
            <a:pPr lvl="1"/>
            <a:r>
              <a:rPr lang="en-US" sz="1700" dirty="0" smtClean="0"/>
              <a:t>15/30/60/120 km horizontal resolutions with 30 and 60 vertical levels</a:t>
            </a:r>
          </a:p>
          <a:p>
            <a:r>
              <a:rPr lang="en-US" sz="1700" b="1" dirty="0" smtClean="0"/>
              <a:t>Non-hydrostatic mountain waves on a reduced-radius sphere</a:t>
            </a:r>
            <a:r>
              <a:rPr lang="en-US" sz="1700" dirty="0" smtClean="0"/>
              <a:t> (like DCMIP 2.1/2.2)</a:t>
            </a:r>
          </a:p>
          <a:p>
            <a:pPr lvl="1"/>
            <a:r>
              <a:rPr lang="en-US" sz="1700" dirty="0" smtClean="0"/>
              <a:t>Shows ability to simulate non-hydrostatic gravity waves excited by flow over orography</a:t>
            </a:r>
          </a:p>
          <a:p>
            <a:pPr lvl="1"/>
            <a:r>
              <a:rPr lang="en-US" sz="1700" dirty="0" smtClean="0"/>
              <a:t>3 tests:  M1 (uniform flow over a ridge-like mountain), M2 (uniform flow over circular mountain), M3 (vertically sheared flow over a circular mountain).  Solutions are all quasi-linear</a:t>
            </a:r>
            <a:endParaRPr lang="en-US" sz="1700" u="sng" dirty="0" smtClean="0"/>
          </a:p>
          <a:p>
            <a:r>
              <a:rPr lang="en-US" sz="1700" b="1" dirty="0" smtClean="0"/>
              <a:t>Idealized supercell thunderstorm on a reduced-radius sphere</a:t>
            </a:r>
          </a:p>
          <a:p>
            <a:pPr lvl="1"/>
            <a:r>
              <a:rPr lang="en-US" sz="1700" dirty="0" smtClean="0"/>
              <a:t>Convection is initiated with a warm bubble in a convectively unstable sounding in vertical shear </a:t>
            </a:r>
          </a:p>
          <a:p>
            <a:pPr lvl="1"/>
            <a:r>
              <a:rPr lang="en-US" sz="1700" dirty="0" smtClean="0"/>
              <a:t>Simple Kessler warm-rain microphysics, free-slip lower boundary (no boundary layer)</a:t>
            </a:r>
          </a:p>
          <a:p>
            <a:pPr lvl="1"/>
            <a:r>
              <a:rPr lang="en-US" sz="1700" dirty="0" smtClean="0"/>
              <a:t>Splitting supercell storms result after 1-2 hours of integration  </a:t>
            </a:r>
          </a:p>
          <a:p>
            <a:pPr lvl="1"/>
            <a:r>
              <a:rPr lang="en-US" sz="1700" dirty="0" smtClean="0"/>
              <a:t>0.5/1/2/4 km horizontal resolutions</a:t>
            </a:r>
          </a:p>
          <a:p>
            <a:pPr marL="457200" lvl="1" indent="0">
              <a:buNone/>
            </a:pPr>
            <a:endParaRPr lang="en-US" sz="1800" dirty="0"/>
          </a:p>
        </p:txBody>
      </p:sp>
    </p:spTree>
    <p:extLst>
      <p:ext uri="{BB962C8B-B14F-4D97-AF65-F5344CB8AC3E}">
        <p14:creationId xmlns:p14="http://schemas.microsoft.com/office/powerpoint/2010/main" val="245958166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307" y="134990"/>
            <a:ext cx="7147932" cy="912655"/>
          </a:xfrm>
        </p:spPr>
        <p:txBody>
          <a:bodyPr>
            <a:noAutofit/>
          </a:bodyPr>
          <a:lstStyle/>
          <a:p>
            <a:r>
              <a:rPr lang="en-US" sz="2800" b="1" dirty="0" err="1" smtClean="0"/>
              <a:t>Baroclinic</a:t>
            </a:r>
            <a:r>
              <a:rPr lang="en-US" sz="2800" b="1" dirty="0" smtClean="0"/>
              <a:t> Wave (</a:t>
            </a:r>
            <a:r>
              <a:rPr lang="en-US" sz="2800" b="1" dirty="0" err="1" smtClean="0"/>
              <a:t>Sfc</a:t>
            </a:r>
            <a:r>
              <a:rPr lang="en-US" sz="2800" b="1" dirty="0" smtClean="0"/>
              <a:t> Wind Speed at </a:t>
            </a:r>
            <a:br>
              <a:rPr lang="en-US" sz="2800" b="1" dirty="0" smtClean="0"/>
            </a:br>
            <a:r>
              <a:rPr lang="en-US" sz="2800" b="1" dirty="0" smtClean="0"/>
              <a:t>Day 9, 15-km resolution)</a:t>
            </a:r>
            <a:endParaRPr lang="en-US" sz="2800" b="1" dirty="0"/>
          </a:p>
        </p:txBody>
      </p:sp>
      <p:pic>
        <p:nvPicPr>
          <p:cNvPr id="4" name="Picture 3" descr="15km_bwave_zoomsfcwind.png"/>
          <p:cNvPicPr>
            <a:picLocks noChangeAspect="1"/>
          </p:cNvPicPr>
          <p:nvPr/>
        </p:nvPicPr>
        <p:blipFill rotWithShape="1">
          <a:blip r:embed="rId3">
            <a:extLst>
              <a:ext uri="{28A0092B-C50C-407E-A947-70E740481C1C}">
                <a14:useLocalDpi xmlns:a14="http://schemas.microsoft.com/office/drawing/2010/main" val="0"/>
              </a:ext>
            </a:extLst>
          </a:blip>
          <a:srcRect l="9662" t="7308" r="8360"/>
          <a:stretch/>
        </p:blipFill>
        <p:spPr>
          <a:xfrm>
            <a:off x="1103979" y="1373080"/>
            <a:ext cx="6929896" cy="5484919"/>
          </a:xfrm>
          <a:prstGeom prst="rect">
            <a:avLst/>
          </a:prstGeom>
        </p:spPr>
      </p:pic>
    </p:spTree>
    <p:extLst>
      <p:ext uri="{BB962C8B-B14F-4D97-AF65-F5344CB8AC3E}">
        <p14:creationId xmlns:p14="http://schemas.microsoft.com/office/powerpoint/2010/main" val="136727392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424" y="39940"/>
            <a:ext cx="6947210" cy="1143000"/>
          </a:xfrm>
        </p:spPr>
        <p:txBody>
          <a:bodyPr>
            <a:normAutofit/>
          </a:bodyPr>
          <a:lstStyle/>
          <a:p>
            <a:r>
              <a:rPr lang="en-US" sz="3200" b="1" dirty="0" smtClean="0"/>
              <a:t>Supercell (2500-m w at 90 </a:t>
            </a:r>
            <a:r>
              <a:rPr lang="en-US" sz="3200" b="1" dirty="0" err="1" smtClean="0"/>
              <a:t>mins</a:t>
            </a:r>
            <a:r>
              <a:rPr lang="en-US" sz="3200" b="1" dirty="0" smtClean="0"/>
              <a:t>, </a:t>
            </a:r>
            <a:br>
              <a:rPr lang="en-US" sz="3200" b="1" dirty="0" smtClean="0"/>
            </a:br>
            <a:r>
              <a:rPr lang="en-US" sz="3200" b="1" dirty="0" smtClean="0"/>
              <a:t>4-km resolution)</a:t>
            </a:r>
            <a:endParaRPr lang="en-US" sz="3200" b="1" dirty="0"/>
          </a:p>
        </p:txBody>
      </p:sp>
      <p:pic>
        <p:nvPicPr>
          <p:cNvPr id="3" name="Picture 2" descr="w2500m_4km_90mins_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66" y="1330038"/>
            <a:ext cx="8525903" cy="5360694"/>
          </a:xfrm>
          <a:prstGeom prst="rect">
            <a:avLst/>
          </a:prstGeom>
        </p:spPr>
      </p:pic>
      <p:sp>
        <p:nvSpPr>
          <p:cNvPr id="5" name="TextBox 4"/>
          <p:cNvSpPr txBox="1"/>
          <p:nvPr/>
        </p:nvSpPr>
        <p:spPr>
          <a:xfrm>
            <a:off x="1228633" y="1598932"/>
            <a:ext cx="1177426" cy="369332"/>
          </a:xfrm>
          <a:prstGeom prst="rect">
            <a:avLst/>
          </a:prstGeom>
          <a:noFill/>
        </p:spPr>
        <p:txBody>
          <a:bodyPr wrap="none" rtlCol="0">
            <a:spAutoFit/>
          </a:bodyPr>
          <a:lstStyle/>
          <a:p>
            <a:pPr defTabSz="457200"/>
            <a:r>
              <a:rPr lang="en-US" dirty="0" err="1">
                <a:solidFill>
                  <a:prstClr val="black"/>
                </a:solidFill>
                <a:latin typeface="Calibri"/>
              </a:rPr>
              <a:t>dt</a:t>
            </a:r>
            <a:r>
              <a:rPr lang="en-US" dirty="0">
                <a:solidFill>
                  <a:prstClr val="black"/>
                </a:solidFill>
                <a:latin typeface="Calibri"/>
              </a:rPr>
              <a:t>=24 </a:t>
            </a:r>
            <a:r>
              <a:rPr lang="en-US" dirty="0" err="1">
                <a:solidFill>
                  <a:prstClr val="black"/>
                </a:solidFill>
                <a:latin typeface="Calibri"/>
              </a:rPr>
              <a:t>secs</a:t>
            </a:r>
            <a:endParaRPr lang="en-US" dirty="0">
              <a:solidFill>
                <a:prstClr val="black"/>
              </a:solidFill>
              <a:latin typeface="Calibri"/>
            </a:endParaRPr>
          </a:p>
        </p:txBody>
      </p:sp>
      <p:sp>
        <p:nvSpPr>
          <p:cNvPr id="6" name="TextBox 5"/>
          <p:cNvSpPr txBox="1"/>
          <p:nvPr/>
        </p:nvSpPr>
        <p:spPr>
          <a:xfrm>
            <a:off x="4056604" y="1606897"/>
            <a:ext cx="1177426" cy="369332"/>
          </a:xfrm>
          <a:prstGeom prst="rect">
            <a:avLst/>
          </a:prstGeom>
          <a:noFill/>
        </p:spPr>
        <p:txBody>
          <a:bodyPr wrap="none" rtlCol="0">
            <a:spAutoFit/>
          </a:bodyPr>
          <a:lstStyle/>
          <a:p>
            <a:pPr defTabSz="457200"/>
            <a:r>
              <a:rPr lang="en-US" dirty="0" err="1">
                <a:solidFill>
                  <a:prstClr val="black"/>
                </a:solidFill>
                <a:latin typeface="Calibri"/>
              </a:rPr>
              <a:t>dt</a:t>
            </a:r>
            <a:r>
              <a:rPr lang="en-US" dirty="0">
                <a:solidFill>
                  <a:prstClr val="black"/>
                </a:solidFill>
                <a:latin typeface="Calibri"/>
              </a:rPr>
              <a:t>=20 </a:t>
            </a:r>
            <a:r>
              <a:rPr lang="en-US" dirty="0" err="1">
                <a:solidFill>
                  <a:prstClr val="black"/>
                </a:solidFill>
                <a:latin typeface="Calibri"/>
              </a:rPr>
              <a:t>secs</a:t>
            </a:r>
            <a:endParaRPr lang="en-US" dirty="0">
              <a:solidFill>
                <a:prstClr val="black"/>
              </a:solidFill>
              <a:latin typeface="Calibri"/>
            </a:endParaRPr>
          </a:p>
        </p:txBody>
      </p:sp>
      <p:sp>
        <p:nvSpPr>
          <p:cNvPr id="7" name="TextBox 6"/>
          <p:cNvSpPr txBox="1"/>
          <p:nvPr/>
        </p:nvSpPr>
        <p:spPr>
          <a:xfrm>
            <a:off x="6997973" y="1584594"/>
            <a:ext cx="1060431" cy="369332"/>
          </a:xfrm>
          <a:prstGeom prst="rect">
            <a:avLst/>
          </a:prstGeom>
          <a:noFill/>
        </p:spPr>
        <p:txBody>
          <a:bodyPr wrap="none" rtlCol="0">
            <a:spAutoFit/>
          </a:bodyPr>
          <a:lstStyle/>
          <a:p>
            <a:pPr defTabSz="457200"/>
            <a:r>
              <a:rPr lang="en-US" dirty="0" err="1">
                <a:solidFill>
                  <a:prstClr val="black"/>
                </a:solidFill>
                <a:latin typeface="Calibri"/>
              </a:rPr>
              <a:t>dt</a:t>
            </a:r>
            <a:r>
              <a:rPr lang="en-US" dirty="0">
                <a:solidFill>
                  <a:prstClr val="black"/>
                </a:solidFill>
                <a:latin typeface="Calibri"/>
              </a:rPr>
              <a:t>=2 </a:t>
            </a:r>
            <a:r>
              <a:rPr lang="en-US" dirty="0" err="1">
                <a:solidFill>
                  <a:prstClr val="black"/>
                </a:solidFill>
                <a:latin typeface="Calibri"/>
              </a:rPr>
              <a:t>secs</a:t>
            </a:r>
            <a:endParaRPr lang="en-US" dirty="0">
              <a:solidFill>
                <a:prstClr val="black"/>
              </a:solidFill>
              <a:latin typeface="Calibri"/>
            </a:endParaRPr>
          </a:p>
        </p:txBody>
      </p:sp>
      <p:sp>
        <p:nvSpPr>
          <p:cNvPr id="8" name="TextBox 7"/>
          <p:cNvSpPr txBox="1"/>
          <p:nvPr/>
        </p:nvSpPr>
        <p:spPr>
          <a:xfrm>
            <a:off x="1351294" y="4281610"/>
            <a:ext cx="1060431" cy="369332"/>
          </a:xfrm>
          <a:prstGeom prst="rect">
            <a:avLst/>
          </a:prstGeom>
          <a:noFill/>
        </p:spPr>
        <p:txBody>
          <a:bodyPr wrap="none" rtlCol="0">
            <a:spAutoFit/>
          </a:bodyPr>
          <a:lstStyle/>
          <a:p>
            <a:pPr defTabSz="457200"/>
            <a:r>
              <a:rPr lang="en-US" dirty="0" err="1">
                <a:solidFill>
                  <a:prstClr val="black"/>
                </a:solidFill>
                <a:latin typeface="Calibri"/>
              </a:rPr>
              <a:t>dt</a:t>
            </a:r>
            <a:r>
              <a:rPr lang="en-US" dirty="0">
                <a:solidFill>
                  <a:prstClr val="black"/>
                </a:solidFill>
                <a:latin typeface="Calibri"/>
              </a:rPr>
              <a:t>=8 </a:t>
            </a:r>
            <a:r>
              <a:rPr lang="en-US" dirty="0" err="1">
                <a:solidFill>
                  <a:prstClr val="black"/>
                </a:solidFill>
                <a:latin typeface="Calibri"/>
              </a:rPr>
              <a:t>secs</a:t>
            </a:r>
            <a:endParaRPr lang="en-US" dirty="0">
              <a:solidFill>
                <a:prstClr val="black"/>
              </a:solidFill>
              <a:latin typeface="Calibri"/>
            </a:endParaRPr>
          </a:p>
        </p:txBody>
      </p:sp>
      <p:sp>
        <p:nvSpPr>
          <p:cNvPr id="9" name="TextBox 8"/>
          <p:cNvSpPr txBox="1"/>
          <p:nvPr/>
        </p:nvSpPr>
        <p:spPr>
          <a:xfrm>
            <a:off x="4173306" y="4270459"/>
            <a:ext cx="1060431" cy="369332"/>
          </a:xfrm>
          <a:prstGeom prst="rect">
            <a:avLst/>
          </a:prstGeom>
          <a:noFill/>
        </p:spPr>
        <p:txBody>
          <a:bodyPr wrap="none" rtlCol="0">
            <a:spAutoFit/>
          </a:bodyPr>
          <a:lstStyle/>
          <a:p>
            <a:pPr defTabSz="457200"/>
            <a:r>
              <a:rPr lang="en-US" dirty="0" err="1">
                <a:solidFill>
                  <a:prstClr val="black"/>
                </a:solidFill>
                <a:latin typeface="Calibri"/>
              </a:rPr>
              <a:t>dt</a:t>
            </a:r>
            <a:r>
              <a:rPr lang="en-US" dirty="0">
                <a:solidFill>
                  <a:prstClr val="black"/>
                </a:solidFill>
                <a:latin typeface="Calibri"/>
              </a:rPr>
              <a:t>=2 </a:t>
            </a:r>
            <a:r>
              <a:rPr lang="en-US" dirty="0" err="1">
                <a:solidFill>
                  <a:prstClr val="black"/>
                </a:solidFill>
                <a:latin typeface="Calibri"/>
              </a:rPr>
              <a:t>secs</a:t>
            </a:r>
            <a:endParaRPr lang="en-US" dirty="0">
              <a:solidFill>
                <a:prstClr val="black"/>
              </a:solidFill>
              <a:latin typeface="Calibri"/>
            </a:endParaRPr>
          </a:p>
        </p:txBody>
      </p:sp>
    </p:spTree>
    <p:extLst>
      <p:ext uri="{BB962C8B-B14F-4D97-AF65-F5344CB8AC3E}">
        <p14:creationId xmlns:p14="http://schemas.microsoft.com/office/powerpoint/2010/main" val="31013907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72-h 3-km Forecast Test </a:t>
            </a:r>
            <a:endParaRPr lang="en-US" b="1" dirty="0"/>
          </a:p>
        </p:txBody>
      </p:sp>
      <p:sp>
        <p:nvSpPr>
          <p:cNvPr id="3" name="Content Placeholder 2"/>
          <p:cNvSpPr>
            <a:spLocks noGrp="1"/>
          </p:cNvSpPr>
          <p:nvPr>
            <p:ph idx="1"/>
          </p:nvPr>
        </p:nvSpPr>
        <p:spPr>
          <a:xfrm>
            <a:off x="501806" y="1494264"/>
            <a:ext cx="8184994" cy="4994434"/>
          </a:xfrm>
        </p:spPr>
        <p:txBody>
          <a:bodyPr>
            <a:normAutofit fontScale="77500" lnSpcReduction="20000"/>
          </a:bodyPr>
          <a:lstStyle/>
          <a:p>
            <a:r>
              <a:rPr lang="en-US" dirty="0" smtClean="0"/>
              <a:t>‘Stress-test’ </a:t>
            </a:r>
            <a:r>
              <a:rPr lang="en-US" dirty="0" err="1" smtClean="0"/>
              <a:t>dycores</a:t>
            </a:r>
            <a:r>
              <a:rPr lang="en-US" dirty="0" smtClean="0"/>
              <a:t> by running with full-physics, high-resolution orography, initial conditions from operational NWP system</a:t>
            </a:r>
          </a:p>
          <a:p>
            <a:pPr lvl="1"/>
            <a:r>
              <a:rPr lang="en-US" dirty="0" smtClean="0"/>
              <a:t>Different physics suites used in each model		</a:t>
            </a:r>
          </a:p>
          <a:p>
            <a:r>
              <a:rPr lang="en-US" dirty="0" smtClean="0"/>
              <a:t>Two cases chosen:</a:t>
            </a:r>
          </a:p>
          <a:p>
            <a:pPr lvl="1"/>
            <a:r>
              <a:rPr lang="en-US" dirty="0" smtClean="0"/>
              <a:t>Hurricane Sandy 2012102418 (also includes WPAC typhoon)</a:t>
            </a:r>
          </a:p>
          <a:p>
            <a:pPr lvl="1"/>
            <a:r>
              <a:rPr lang="en-US" dirty="0" smtClean="0"/>
              <a:t>Great Plains tornado outbreak (3-day period beginning 2013051800). Includes Moore OK EF5 tornado around 00UTC May 19</a:t>
            </a:r>
          </a:p>
          <a:p>
            <a:r>
              <a:rPr lang="en-US" dirty="0" smtClean="0"/>
              <a:t>Focus not on forecast skill, but on ability of </a:t>
            </a:r>
            <a:r>
              <a:rPr lang="en-US" dirty="0" err="1" smtClean="0"/>
              <a:t>dycores</a:t>
            </a:r>
            <a:r>
              <a:rPr lang="en-US" dirty="0" smtClean="0"/>
              <a:t> to run stably and produce reasonable detail in tropical cyclones and severe convection</a:t>
            </a:r>
          </a:p>
          <a:p>
            <a:pPr lvl="1"/>
            <a:r>
              <a:rPr lang="en-US" dirty="0" smtClean="0"/>
              <a:t>Also look at global quantities like KE spectra, total integrated precipitation/water vapor/dry mass</a:t>
            </a:r>
          </a:p>
          <a:p>
            <a:endParaRPr lang="en-US" dirty="0" smtClean="0"/>
          </a:p>
        </p:txBody>
      </p:sp>
    </p:spTree>
    <p:extLst>
      <p:ext uri="{BB962C8B-B14F-4D97-AF65-F5344CB8AC3E}">
        <p14:creationId xmlns:p14="http://schemas.microsoft.com/office/powerpoint/2010/main" val="85267824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862" y="-1477"/>
            <a:ext cx="8028879" cy="1143000"/>
          </a:xfrm>
        </p:spPr>
        <p:txBody>
          <a:bodyPr/>
          <a:lstStyle/>
          <a:p>
            <a:r>
              <a:rPr lang="en-US" b="1" dirty="0" smtClean="0"/>
              <a:t>Hurricane Sandy (w at 850 </a:t>
            </a:r>
            <a:r>
              <a:rPr lang="en-US" b="1" dirty="0" err="1" smtClean="0"/>
              <a:t>hPa</a:t>
            </a:r>
            <a:r>
              <a:rPr lang="en-US" b="1" dirty="0" smtClean="0"/>
              <a:t>)</a:t>
            </a:r>
            <a:endParaRPr lang="en-US" b="1" dirty="0"/>
          </a:p>
        </p:txBody>
      </p:sp>
      <p:pic>
        <p:nvPicPr>
          <p:cNvPr id="4" name="Picture 3" descr="w850_12Z25OCT201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670" y="1349297"/>
            <a:ext cx="6583233" cy="5087044"/>
          </a:xfrm>
          <a:prstGeom prst="rect">
            <a:avLst/>
          </a:prstGeom>
        </p:spPr>
      </p:pic>
    </p:spTree>
    <p:extLst>
      <p:ext uri="{BB962C8B-B14F-4D97-AF65-F5344CB8AC3E}">
        <p14:creationId xmlns:p14="http://schemas.microsoft.com/office/powerpoint/2010/main" val="27819464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5029200"/>
          </a:xfrm>
        </p:spPr>
        <p:txBody>
          <a:bodyPr/>
          <a:lstStyle/>
          <a:p>
            <a:pPr marL="0" indent="0" algn="ctr">
              <a:buNone/>
            </a:pPr>
            <a:endParaRPr lang="en-US" b="1" dirty="0" smtClean="0"/>
          </a:p>
          <a:p>
            <a:pPr marL="0" indent="0" algn="ctr">
              <a:buNone/>
            </a:pPr>
            <a:endParaRPr lang="en-US" b="1" dirty="0"/>
          </a:p>
          <a:p>
            <a:pPr marL="0" indent="0" algn="ctr">
              <a:buNone/>
            </a:pPr>
            <a:r>
              <a:rPr lang="en-US" sz="4400" b="1" dirty="0" smtClean="0"/>
              <a:t>Testing </a:t>
            </a:r>
            <a:r>
              <a:rPr lang="en-US" sz="4400" b="1" dirty="0"/>
              <a:t>and </a:t>
            </a:r>
            <a:r>
              <a:rPr lang="en-US" sz="4400" b="1" dirty="0" smtClean="0"/>
              <a:t>Evaluation Summary</a:t>
            </a:r>
            <a:endParaRPr lang="en-US" sz="4400" b="1" dirty="0"/>
          </a:p>
          <a:p>
            <a:endParaRPr lang="en-US" dirty="0"/>
          </a:p>
        </p:txBody>
      </p:sp>
    </p:spTree>
    <p:extLst>
      <p:ext uri="{BB962C8B-B14F-4D97-AF65-F5344CB8AC3E}">
        <p14:creationId xmlns:p14="http://schemas.microsoft.com/office/powerpoint/2010/main" val="193578851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Moore Tornado (w at 500 </a:t>
            </a:r>
            <a:r>
              <a:rPr lang="en-US" b="1" dirty="0" err="1" smtClean="0"/>
              <a:t>hPa</a:t>
            </a:r>
            <a:r>
              <a:rPr lang="en-US" b="1" dirty="0" smtClean="0"/>
              <a:t>)</a:t>
            </a:r>
            <a:endParaRPr lang="en-US" b="1" dirty="0"/>
          </a:p>
        </p:txBody>
      </p:sp>
      <p:pic>
        <p:nvPicPr>
          <p:cNvPr id="7" name="Picture 6" descr="ok_w500_03Z19MAY201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42" y="1350845"/>
            <a:ext cx="6890932" cy="5324811"/>
          </a:xfrm>
          <a:prstGeom prst="rect">
            <a:avLst/>
          </a:prstGeom>
        </p:spPr>
      </p:pic>
    </p:spTree>
    <p:extLst>
      <p:ext uri="{BB962C8B-B14F-4D97-AF65-F5344CB8AC3E}">
        <p14:creationId xmlns:p14="http://schemas.microsoft.com/office/powerpoint/2010/main" val="237081763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5518"/>
          </a:xfrm>
        </p:spPr>
        <p:txBody>
          <a:bodyPr>
            <a:normAutofit fontScale="90000"/>
          </a:bodyPr>
          <a:lstStyle/>
          <a:p>
            <a:r>
              <a:rPr lang="en-US" b="1" dirty="0" smtClean="0"/>
              <a:t>Idealized Testing</a:t>
            </a:r>
            <a:br>
              <a:rPr lang="en-US" b="1" dirty="0" smtClean="0"/>
            </a:br>
            <a:r>
              <a:rPr lang="en-US" b="1" dirty="0" smtClean="0"/>
              <a:t>Summary</a:t>
            </a:r>
            <a:endParaRPr lang="en-US" b="1" dirty="0"/>
          </a:p>
        </p:txBody>
      </p:sp>
      <p:sp>
        <p:nvSpPr>
          <p:cNvPr id="3" name="Content Placeholder 2"/>
          <p:cNvSpPr>
            <a:spLocks noGrp="1"/>
          </p:cNvSpPr>
          <p:nvPr>
            <p:ph idx="1"/>
          </p:nvPr>
        </p:nvSpPr>
        <p:spPr>
          <a:xfrm>
            <a:off x="457200" y="1338146"/>
            <a:ext cx="8218448" cy="5096107"/>
          </a:xfrm>
        </p:spPr>
        <p:txBody>
          <a:bodyPr>
            <a:noAutofit/>
          </a:bodyPr>
          <a:lstStyle/>
          <a:p>
            <a:r>
              <a:rPr lang="en-US" sz="2400" b="1" dirty="0" smtClean="0"/>
              <a:t>FV3, MPAS </a:t>
            </a:r>
            <a:r>
              <a:rPr lang="en-US" sz="2400" dirty="0" smtClean="0"/>
              <a:t>produced highest quality solutions overall</a:t>
            </a:r>
          </a:p>
          <a:p>
            <a:pPr lvl="1"/>
            <a:r>
              <a:rPr lang="en-US" sz="2000" dirty="0" smtClean="0"/>
              <a:t>More similar to each other than other models for all tests</a:t>
            </a:r>
          </a:p>
          <a:p>
            <a:r>
              <a:rPr lang="en-US" sz="2400" b="1" dirty="0" smtClean="0"/>
              <a:t>NIM</a:t>
            </a:r>
            <a:r>
              <a:rPr lang="en-US" sz="2400" dirty="0" smtClean="0"/>
              <a:t> produced reasonable mountain wave and supercell solutions</a:t>
            </a:r>
          </a:p>
          <a:p>
            <a:pPr lvl="1"/>
            <a:r>
              <a:rPr lang="en-US" sz="2000" dirty="0" smtClean="0"/>
              <a:t>Excessive noise near grid scale in </a:t>
            </a:r>
            <a:r>
              <a:rPr lang="en-US" sz="2000" dirty="0" err="1" smtClean="0"/>
              <a:t>baroclinic</a:t>
            </a:r>
            <a:r>
              <a:rPr lang="en-US" sz="2000" dirty="0" smtClean="0"/>
              <a:t> wave solution</a:t>
            </a:r>
          </a:p>
          <a:p>
            <a:pPr lvl="1"/>
            <a:r>
              <a:rPr lang="en-US" sz="2000" dirty="0" smtClean="0"/>
              <a:t>Full physics forecasts excessively damped</a:t>
            </a:r>
          </a:p>
          <a:p>
            <a:r>
              <a:rPr lang="en-US" sz="2400" b="1" dirty="0" smtClean="0"/>
              <a:t>NEPTUNE</a:t>
            </a:r>
            <a:r>
              <a:rPr lang="en-US" sz="2400" dirty="0" smtClean="0"/>
              <a:t> was not able to produce full physics 3-km forecasts</a:t>
            </a:r>
          </a:p>
          <a:p>
            <a:pPr lvl="1"/>
            <a:r>
              <a:rPr lang="en-US" sz="2000" dirty="0" err="1" smtClean="0"/>
              <a:t>Baroclinic</a:t>
            </a:r>
            <a:r>
              <a:rPr lang="en-US" sz="2000" dirty="0" smtClean="0"/>
              <a:t> wave too smooth, 4-km supercell not split by 90 </a:t>
            </a:r>
            <a:r>
              <a:rPr lang="en-US" sz="2000" dirty="0" err="1" smtClean="0"/>
              <a:t>mins</a:t>
            </a:r>
            <a:endParaRPr lang="en-US" sz="2000" dirty="0" smtClean="0"/>
          </a:p>
          <a:p>
            <a:r>
              <a:rPr lang="en-US" sz="2400" b="1" dirty="0" smtClean="0"/>
              <a:t>NMM-UJ</a:t>
            </a:r>
            <a:r>
              <a:rPr lang="en-US" sz="2400" dirty="0" smtClean="0"/>
              <a:t> did not produce realistic solutions for the mountain wave and supercell tests</a:t>
            </a:r>
          </a:p>
          <a:p>
            <a:pPr lvl="1"/>
            <a:r>
              <a:rPr lang="en-US" sz="2000" dirty="0" smtClean="0"/>
              <a:t>Vertical velocity fields from full physics forecasts did not show signatures expected from resolved convection</a:t>
            </a:r>
          </a:p>
          <a:p>
            <a:pPr marL="0" indent="0">
              <a:buNone/>
            </a:pPr>
            <a:endParaRPr lang="en-US" sz="2400" dirty="0" smtClean="0"/>
          </a:p>
          <a:p>
            <a:endParaRPr lang="en-US" sz="2400" dirty="0"/>
          </a:p>
        </p:txBody>
      </p:sp>
    </p:spTree>
    <p:extLst>
      <p:ext uri="{BB962C8B-B14F-4D97-AF65-F5344CB8AC3E}">
        <p14:creationId xmlns:p14="http://schemas.microsoft.com/office/powerpoint/2010/main" val="204849753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6248400" cy="868362"/>
          </a:xfrm>
        </p:spPr>
        <p:txBody>
          <a:bodyPr/>
          <a:lstStyle/>
          <a:p>
            <a:r>
              <a:rPr lang="en-US" sz="3200" b="1" dirty="0" smtClean="0"/>
              <a:t>Dycore Test Group (DTG)</a:t>
            </a:r>
            <a:br>
              <a:rPr lang="en-US" sz="3200" b="1" dirty="0" smtClean="0"/>
            </a:br>
            <a:r>
              <a:rPr lang="en-US" sz="3200" b="1" dirty="0" smtClean="0"/>
              <a:t>Membership</a:t>
            </a:r>
            <a:endParaRPr lang="en-US" sz="3200" b="1" dirty="0"/>
          </a:p>
        </p:txBody>
      </p:sp>
      <p:sp>
        <p:nvSpPr>
          <p:cNvPr id="3" name="Content Placeholder 2"/>
          <p:cNvSpPr>
            <a:spLocks noGrp="1"/>
          </p:cNvSpPr>
          <p:nvPr>
            <p:ph idx="1"/>
          </p:nvPr>
        </p:nvSpPr>
        <p:spPr>
          <a:xfrm>
            <a:off x="457200" y="1428303"/>
            <a:ext cx="8229600" cy="4823637"/>
          </a:xfrm>
        </p:spPr>
        <p:txBody>
          <a:bodyPr/>
          <a:lstStyle/>
          <a:p>
            <a:pPr lvl="0"/>
            <a:r>
              <a:rPr lang="en-US" sz="2400" dirty="0"/>
              <a:t>Chair:  </a:t>
            </a:r>
            <a:r>
              <a:rPr lang="en-US" sz="2400" dirty="0" smtClean="0"/>
              <a:t>Ming Ji</a:t>
            </a:r>
            <a:r>
              <a:rPr lang="en-US" sz="2400" dirty="0"/>
              <a:t> (Director, Office of Science and Technology </a:t>
            </a:r>
            <a:r>
              <a:rPr lang="en-US" sz="2400" dirty="0" smtClean="0"/>
              <a:t>Integration)</a:t>
            </a:r>
          </a:p>
          <a:p>
            <a:r>
              <a:rPr lang="en-US" sz="2400" dirty="0" smtClean="0"/>
              <a:t>Fred Toepfer (NGGPS </a:t>
            </a:r>
            <a:r>
              <a:rPr lang="en-US" sz="2400" dirty="0"/>
              <a:t>Program </a:t>
            </a:r>
            <a:r>
              <a:rPr lang="en-US" sz="2400" dirty="0" smtClean="0"/>
              <a:t>Manager)</a:t>
            </a:r>
            <a:endParaRPr lang="en-US" sz="2400" dirty="0"/>
          </a:p>
          <a:p>
            <a:pPr lvl="0"/>
            <a:r>
              <a:rPr lang="en-US" sz="2400" dirty="0" smtClean="0"/>
              <a:t>Bob Gall, Ricky Rood, John </a:t>
            </a:r>
            <a:r>
              <a:rPr lang="en-US" sz="2400" dirty="0" err="1" smtClean="0"/>
              <a:t>Thuburn</a:t>
            </a:r>
            <a:r>
              <a:rPr lang="en-US" sz="2400" dirty="0" smtClean="0"/>
              <a:t> (Independent Consultants)</a:t>
            </a:r>
            <a:endParaRPr lang="en-US" sz="2400" dirty="0"/>
          </a:p>
          <a:p>
            <a:pPr lvl="0"/>
            <a:r>
              <a:rPr lang="en-US" sz="2400" dirty="0" smtClean="0"/>
              <a:t>Melinda Peng   	                      (Navy – NEPTUNE)</a:t>
            </a:r>
            <a:endParaRPr lang="en-US" sz="2400" dirty="0"/>
          </a:p>
          <a:p>
            <a:pPr lvl="0"/>
            <a:r>
              <a:rPr lang="en-US" sz="2400" dirty="0" err="1" smtClean="0"/>
              <a:t>Venkatachala</a:t>
            </a:r>
            <a:r>
              <a:rPr lang="en-US" sz="2400" dirty="0" smtClean="0"/>
              <a:t> </a:t>
            </a:r>
            <a:r>
              <a:rPr lang="en-US" sz="2400" dirty="0" err="1" smtClean="0"/>
              <a:t>Ramaswamy</a:t>
            </a:r>
            <a:r>
              <a:rPr lang="en-US" sz="2400" dirty="0"/>
              <a:t>	</a:t>
            </a:r>
            <a:r>
              <a:rPr lang="en-US" sz="2400" dirty="0" smtClean="0"/>
              <a:t>(GFDL </a:t>
            </a:r>
            <a:r>
              <a:rPr lang="en-US" sz="2400" dirty="0"/>
              <a:t>- </a:t>
            </a:r>
            <a:r>
              <a:rPr lang="en-US" sz="2400" dirty="0" smtClean="0"/>
              <a:t>FV3)</a:t>
            </a:r>
            <a:endParaRPr lang="en-US" sz="2400" dirty="0"/>
          </a:p>
          <a:p>
            <a:pPr lvl="0"/>
            <a:r>
              <a:rPr lang="en-US" sz="2400" dirty="0" smtClean="0"/>
              <a:t>Hendrik Tolman	                      (EMC – NMM-UJ)</a:t>
            </a:r>
            <a:endParaRPr lang="en-US" sz="2400" dirty="0"/>
          </a:p>
          <a:p>
            <a:pPr lvl="0"/>
            <a:r>
              <a:rPr lang="en-US" sz="2400" dirty="0" smtClean="0"/>
              <a:t>Chris Davis     	                      (NCAR – MPAS)</a:t>
            </a:r>
            <a:endParaRPr lang="en-US" sz="2400" dirty="0"/>
          </a:p>
          <a:p>
            <a:pPr lvl="0"/>
            <a:r>
              <a:rPr lang="en-US" sz="2400" dirty="0" smtClean="0"/>
              <a:t>Kevin Kelleher	                      (ESRL </a:t>
            </a:r>
            <a:r>
              <a:rPr lang="en-US" sz="2400" dirty="0"/>
              <a:t>– </a:t>
            </a:r>
            <a:r>
              <a:rPr lang="en-US" sz="2400" dirty="0" smtClean="0"/>
              <a:t>NIM) </a:t>
            </a:r>
          </a:p>
          <a:p>
            <a:pPr lvl="0"/>
            <a:endParaRPr lang="en-US" sz="2400" dirty="0"/>
          </a:p>
        </p:txBody>
      </p:sp>
    </p:spTree>
    <p:extLst>
      <p:ext uri="{BB962C8B-B14F-4D97-AF65-F5344CB8AC3E}">
        <p14:creationId xmlns:p14="http://schemas.microsoft.com/office/powerpoint/2010/main" val="394794453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NGGPS Phase 1 Testing </a:t>
            </a:r>
            <a:br>
              <a:rPr lang="en-US" b="1" dirty="0" smtClean="0"/>
            </a:br>
            <a:r>
              <a:rPr lang="en-US" b="1" dirty="0" smtClean="0"/>
              <a:t>DTG Assessment</a:t>
            </a:r>
            <a:endParaRPr lang="en-US" b="1" dirty="0"/>
          </a:p>
        </p:txBody>
      </p:sp>
      <p:sp>
        <p:nvSpPr>
          <p:cNvPr id="3" name="Content Placeholder 2"/>
          <p:cNvSpPr>
            <a:spLocks noGrp="1"/>
          </p:cNvSpPr>
          <p:nvPr>
            <p:ph idx="1"/>
          </p:nvPr>
        </p:nvSpPr>
        <p:spPr>
          <a:xfrm>
            <a:off x="446049" y="1343247"/>
            <a:ext cx="8251383" cy="4695573"/>
          </a:xfrm>
        </p:spPr>
        <p:txBody>
          <a:bodyPr/>
          <a:lstStyle/>
          <a:p>
            <a:r>
              <a:rPr lang="en-US" sz="2000" dirty="0" smtClean="0"/>
              <a:t>Several </a:t>
            </a:r>
            <a:r>
              <a:rPr lang="en-US" sz="2000" dirty="0" err="1" smtClean="0"/>
              <a:t>dycores</a:t>
            </a:r>
            <a:r>
              <a:rPr lang="en-US" sz="2000" dirty="0" smtClean="0"/>
              <a:t> identified that consistently produced solutions of higher quality and/or were more mature than other </a:t>
            </a:r>
            <a:r>
              <a:rPr lang="en-US" sz="2000" dirty="0" err="1" smtClean="0"/>
              <a:t>dycores</a:t>
            </a:r>
            <a:r>
              <a:rPr lang="en-US" sz="2000" dirty="0" smtClean="0"/>
              <a:t> - low technical risk</a:t>
            </a:r>
          </a:p>
          <a:p>
            <a:r>
              <a:rPr lang="en-US" sz="2000" dirty="0" smtClean="0"/>
              <a:t>Low Risk Decision - Sufficient information is available to proceed with fewer </a:t>
            </a:r>
            <a:r>
              <a:rPr lang="en-US" sz="2000" dirty="0" err="1" smtClean="0"/>
              <a:t>dycores</a:t>
            </a:r>
            <a:r>
              <a:rPr lang="en-US" sz="2000" dirty="0" smtClean="0"/>
              <a:t> to Phase 2 testing</a:t>
            </a:r>
          </a:p>
          <a:p>
            <a:pPr lvl="1"/>
            <a:r>
              <a:rPr lang="en-US" sz="1800" dirty="0" smtClean="0"/>
              <a:t>No additional testing required to remove programmatic risk</a:t>
            </a:r>
          </a:p>
          <a:p>
            <a:pPr lvl="1"/>
            <a:r>
              <a:rPr lang="en-US" sz="1800" dirty="0" smtClean="0"/>
              <a:t>No unique quality lost in any models not moving forward</a:t>
            </a:r>
          </a:p>
          <a:p>
            <a:r>
              <a:rPr lang="en-US" sz="2000" dirty="0"/>
              <a:t>Majority agreed </a:t>
            </a:r>
            <a:endParaRPr lang="en-US" sz="2000" dirty="0" smtClean="0"/>
          </a:p>
          <a:p>
            <a:pPr lvl="1"/>
            <a:r>
              <a:rPr lang="en-US" sz="1800" dirty="0" smtClean="0"/>
              <a:t>FV3 </a:t>
            </a:r>
            <a:r>
              <a:rPr lang="en-US" sz="1800" dirty="0"/>
              <a:t>and MPAS were ready to move Phase 2 </a:t>
            </a:r>
            <a:r>
              <a:rPr lang="en-US" sz="1800" dirty="0" smtClean="0"/>
              <a:t>testing</a:t>
            </a:r>
          </a:p>
          <a:p>
            <a:pPr lvl="1"/>
            <a:r>
              <a:rPr lang="en-US" sz="1800" dirty="0" smtClean="0"/>
              <a:t>Additional development needed for other NMM-UJ, NIM, and NEPTUNE</a:t>
            </a:r>
          </a:p>
          <a:p>
            <a:pPr marL="457200" lvl="1" indent="0">
              <a:buNone/>
            </a:pPr>
            <a:endParaRPr lang="en-US" dirty="0" smtClean="0"/>
          </a:p>
          <a:p>
            <a:pPr marL="0" indent="0">
              <a:buNone/>
            </a:pPr>
            <a:endParaRPr lang="en-US" sz="2800" dirty="0"/>
          </a:p>
        </p:txBody>
      </p:sp>
    </p:spTree>
    <p:extLst>
      <p:ext uri="{BB962C8B-B14F-4D97-AF65-F5344CB8AC3E}">
        <p14:creationId xmlns:p14="http://schemas.microsoft.com/office/powerpoint/2010/main" val="88738350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5591" y="0"/>
            <a:ext cx="8162609" cy="1405055"/>
          </a:xfrm>
        </p:spPr>
        <p:txBody>
          <a:bodyPr>
            <a:normAutofit/>
          </a:bodyPr>
          <a:lstStyle/>
          <a:p>
            <a:r>
              <a:rPr lang="en-US" sz="3400" b="1" dirty="0" smtClean="0"/>
              <a:t>NGGPS Phase 1 Testing</a:t>
            </a:r>
            <a:br>
              <a:rPr lang="en-US" sz="3400" b="1" dirty="0" smtClean="0"/>
            </a:br>
            <a:r>
              <a:rPr lang="en-US" sz="3400" b="1" dirty="0" smtClean="0"/>
              <a:t>Project Summary Assessment </a:t>
            </a:r>
            <a:endParaRPr lang="en-US" sz="3400" b="1" i="1" dirty="0"/>
          </a:p>
        </p:txBody>
      </p:sp>
      <p:graphicFrame>
        <p:nvGraphicFramePr>
          <p:cNvPr id="4" name="Table 3"/>
          <p:cNvGraphicFramePr>
            <a:graphicFrameLocks noGrp="1"/>
          </p:cNvGraphicFramePr>
          <p:nvPr>
            <p:extLst>
              <p:ext uri="{D42A27DB-BD31-4B8C-83A1-F6EECF244321}">
                <p14:modId xmlns:p14="http://schemas.microsoft.com/office/powerpoint/2010/main" val="3219309420"/>
              </p:ext>
            </p:extLst>
          </p:nvPr>
        </p:nvGraphicFramePr>
        <p:xfrm>
          <a:off x="100359" y="1736411"/>
          <a:ext cx="8865220" cy="2585720"/>
        </p:xfrm>
        <a:graphic>
          <a:graphicData uri="http://schemas.openxmlformats.org/drawingml/2006/table">
            <a:tbl>
              <a:tblPr firstRow="1" bandRow="1">
                <a:tableStyleId>{5C22544A-7EE6-4342-B048-85BDC9FD1C3A}</a:tableStyleId>
              </a:tblPr>
              <a:tblGrid>
                <a:gridCol w="1266460"/>
                <a:gridCol w="1266460"/>
                <a:gridCol w="1266460"/>
                <a:gridCol w="1307881"/>
                <a:gridCol w="1225039"/>
                <a:gridCol w="1266460"/>
                <a:gridCol w="1266460"/>
              </a:tblGrid>
              <a:tr h="370840">
                <a:tc>
                  <a:txBody>
                    <a:bodyPr/>
                    <a:lstStyle/>
                    <a:p>
                      <a:endParaRPr lang="en-US" dirty="0"/>
                    </a:p>
                  </a:txBody>
                  <a:tcPr>
                    <a:solidFill>
                      <a:srgbClr val="0070C0"/>
                    </a:solidFill>
                  </a:tcPr>
                </a:tc>
                <a:tc>
                  <a:txBody>
                    <a:bodyPr/>
                    <a:lstStyle/>
                    <a:p>
                      <a:r>
                        <a:rPr lang="en-US" sz="1400" dirty="0" smtClean="0"/>
                        <a:t>Idealized Tests</a:t>
                      </a:r>
                      <a:endParaRPr lang="en-US" sz="1400" dirty="0"/>
                    </a:p>
                  </a:txBody>
                  <a:tcPr>
                    <a:solidFill>
                      <a:srgbClr val="0070C0"/>
                    </a:solidFill>
                  </a:tcPr>
                </a:tc>
                <a:tc>
                  <a:txBody>
                    <a:bodyPr/>
                    <a:lstStyle/>
                    <a:p>
                      <a:r>
                        <a:rPr lang="en-US" sz="1400" dirty="0" smtClean="0"/>
                        <a:t>3-km,</a:t>
                      </a:r>
                      <a:r>
                        <a:rPr lang="en-US" sz="1400" baseline="0" dirty="0" smtClean="0"/>
                        <a:t> 3-day forecasts</a:t>
                      </a:r>
                      <a:endParaRPr lang="en-US" sz="1400" dirty="0"/>
                    </a:p>
                  </a:txBody>
                  <a:tcPr>
                    <a:solidFill>
                      <a:srgbClr val="0070C0"/>
                    </a:solidFill>
                  </a:tcPr>
                </a:tc>
                <a:tc>
                  <a:txBody>
                    <a:bodyPr/>
                    <a:lstStyle/>
                    <a:p>
                      <a:r>
                        <a:rPr lang="en-US" sz="1400" dirty="0" smtClean="0"/>
                        <a:t>Performance</a:t>
                      </a:r>
                      <a:endParaRPr lang="en-US" sz="1400" dirty="0"/>
                    </a:p>
                  </a:txBody>
                  <a:tcPr>
                    <a:solidFill>
                      <a:srgbClr val="0070C0"/>
                    </a:solidFill>
                  </a:tcPr>
                </a:tc>
                <a:tc>
                  <a:txBody>
                    <a:bodyPr/>
                    <a:lstStyle/>
                    <a:p>
                      <a:r>
                        <a:rPr lang="en-US" sz="1400" dirty="0" smtClean="0"/>
                        <a:t>Scalability</a:t>
                      </a:r>
                      <a:endParaRPr lang="en-US" sz="1400" dirty="0"/>
                    </a:p>
                  </a:txBody>
                  <a:tcPr>
                    <a:solidFill>
                      <a:srgbClr val="0070C0"/>
                    </a:solidFill>
                  </a:tcPr>
                </a:tc>
                <a:tc>
                  <a:txBody>
                    <a:bodyPr/>
                    <a:lstStyle/>
                    <a:p>
                      <a:r>
                        <a:rPr lang="en-US" sz="1400" dirty="0" smtClean="0"/>
                        <a:t>Nesting or Mesh Refinement</a:t>
                      </a:r>
                      <a:endParaRPr lang="en-US" sz="1400" dirty="0"/>
                    </a:p>
                  </a:txBody>
                  <a:tcPr>
                    <a:solidFill>
                      <a:srgbClr val="0070C0"/>
                    </a:solidFill>
                  </a:tcPr>
                </a:tc>
                <a:tc>
                  <a:txBody>
                    <a:bodyPr/>
                    <a:lstStyle/>
                    <a:p>
                      <a:r>
                        <a:rPr lang="en-US" sz="1400" dirty="0" smtClean="0"/>
                        <a:t>Software Maturity</a:t>
                      </a:r>
                      <a:endParaRPr lang="en-US" sz="1400" dirty="0"/>
                    </a:p>
                  </a:txBody>
                  <a:tcPr>
                    <a:solidFill>
                      <a:srgbClr val="0070C0"/>
                    </a:solidFill>
                  </a:tcPr>
                </a:tc>
              </a:tr>
              <a:tr h="370840">
                <a:tc>
                  <a:txBody>
                    <a:bodyPr/>
                    <a:lstStyle/>
                    <a:p>
                      <a:r>
                        <a:rPr lang="en-US" sz="1400" b="1" dirty="0" smtClean="0">
                          <a:solidFill>
                            <a:schemeClr val="bg1"/>
                          </a:solidFill>
                        </a:rPr>
                        <a:t>FV3</a:t>
                      </a:r>
                      <a:endParaRPr lang="en-US" sz="1400" b="1" dirty="0">
                        <a:solidFill>
                          <a:schemeClr val="bg1"/>
                        </a:solidFill>
                      </a:endParaRPr>
                    </a:p>
                  </a:txBody>
                  <a:tcPr>
                    <a:solidFill>
                      <a:srgbClr val="0070C0"/>
                    </a:solidFill>
                  </a:tcPr>
                </a:tc>
                <a:tc>
                  <a:txBody>
                    <a:bodyPr/>
                    <a:lstStyle/>
                    <a:p>
                      <a:endParaRPr lang="en-US" dirty="0">
                        <a:solidFill>
                          <a:srgbClr val="008000"/>
                        </a:solidFill>
                      </a:endParaRPr>
                    </a:p>
                  </a:txBody>
                  <a:tcPr>
                    <a:solidFill>
                      <a:schemeClr val="accent5">
                        <a:lumMod val="90000"/>
                      </a:schemeClr>
                    </a:solidFill>
                  </a:tcPr>
                </a:tc>
                <a:tc>
                  <a:txBody>
                    <a:bodyPr/>
                    <a:lstStyle/>
                    <a:p>
                      <a:endParaRPr lang="en-US" dirty="0">
                        <a:solidFill>
                          <a:srgbClr val="008000"/>
                        </a:solidFill>
                      </a:endParaRPr>
                    </a:p>
                  </a:txBody>
                  <a:tcPr>
                    <a:solidFill>
                      <a:schemeClr val="accent5">
                        <a:lumMod val="90000"/>
                      </a:schemeClr>
                    </a:solidFill>
                  </a:tcPr>
                </a:tc>
                <a:tc>
                  <a:txBody>
                    <a:bodyPr/>
                    <a:lstStyle/>
                    <a:p>
                      <a:endParaRPr lang="en-US" dirty="0">
                        <a:solidFill>
                          <a:srgbClr val="008000"/>
                        </a:solidFill>
                      </a:endParaRPr>
                    </a:p>
                  </a:txBody>
                  <a:tcPr>
                    <a:solidFill>
                      <a:schemeClr val="accent5">
                        <a:lumMod val="90000"/>
                      </a:schemeClr>
                    </a:solidFill>
                  </a:tcPr>
                </a:tc>
                <a:tc>
                  <a:txBody>
                    <a:bodyPr/>
                    <a:lstStyle/>
                    <a:p>
                      <a:endParaRPr lang="en-US" dirty="0">
                        <a:solidFill>
                          <a:srgbClr val="008000"/>
                        </a:solidFill>
                      </a:endParaRPr>
                    </a:p>
                  </a:txBody>
                  <a:tcPr>
                    <a:solidFill>
                      <a:schemeClr val="accent5">
                        <a:lumMod val="90000"/>
                      </a:schemeClr>
                    </a:solidFill>
                  </a:tcPr>
                </a:tc>
                <a:tc>
                  <a:txBody>
                    <a:bodyPr/>
                    <a:lstStyle/>
                    <a:p>
                      <a:endParaRPr lang="en-US" dirty="0">
                        <a:solidFill>
                          <a:srgbClr val="008000"/>
                        </a:solidFill>
                      </a:endParaRPr>
                    </a:p>
                  </a:txBody>
                  <a:tcPr>
                    <a:solidFill>
                      <a:schemeClr val="accent5">
                        <a:lumMod val="90000"/>
                      </a:schemeClr>
                    </a:solidFill>
                  </a:tcPr>
                </a:tc>
                <a:tc>
                  <a:txBody>
                    <a:bodyPr/>
                    <a:lstStyle/>
                    <a:p>
                      <a:endParaRPr lang="en-US" dirty="0">
                        <a:solidFill>
                          <a:srgbClr val="008000"/>
                        </a:solidFill>
                      </a:endParaRPr>
                    </a:p>
                  </a:txBody>
                  <a:tcPr>
                    <a:solidFill>
                      <a:schemeClr val="accent5">
                        <a:lumMod val="90000"/>
                      </a:schemeClr>
                    </a:solidFill>
                  </a:tcPr>
                </a:tc>
              </a:tr>
              <a:tr h="370840">
                <a:tc>
                  <a:txBody>
                    <a:bodyPr/>
                    <a:lstStyle/>
                    <a:p>
                      <a:r>
                        <a:rPr lang="en-US" sz="1400" b="1" dirty="0" smtClean="0">
                          <a:solidFill>
                            <a:schemeClr val="bg1"/>
                          </a:solidFill>
                        </a:rPr>
                        <a:t>MPAS</a:t>
                      </a:r>
                      <a:endParaRPr lang="en-US" sz="1400" dirty="0">
                        <a:solidFill>
                          <a:srgbClr val="008000"/>
                        </a:solidFill>
                      </a:endParaRPr>
                    </a:p>
                  </a:txBody>
                  <a:tcPr>
                    <a:solidFill>
                      <a:srgbClr val="0070C0"/>
                    </a:solidFill>
                  </a:tcPr>
                </a:tc>
                <a:tc>
                  <a:txBody>
                    <a:bodyPr/>
                    <a:lstStyle/>
                    <a:p>
                      <a:endParaRPr lang="en-US" dirty="0">
                        <a:solidFill>
                          <a:srgbClr val="008000"/>
                        </a:solidFill>
                      </a:endParaRPr>
                    </a:p>
                  </a:txBody>
                  <a:tcPr>
                    <a:solidFill>
                      <a:schemeClr val="accent5"/>
                    </a:solidFill>
                  </a:tcPr>
                </a:tc>
                <a:tc>
                  <a:txBody>
                    <a:bodyPr/>
                    <a:lstStyle/>
                    <a:p>
                      <a:endParaRPr lang="en-US" dirty="0">
                        <a:solidFill>
                          <a:srgbClr val="008000"/>
                        </a:solidFill>
                      </a:endParaRPr>
                    </a:p>
                  </a:txBody>
                  <a:tcPr>
                    <a:solidFill>
                      <a:schemeClr val="accent5"/>
                    </a:solidFill>
                  </a:tcPr>
                </a:tc>
                <a:tc>
                  <a:txBody>
                    <a:bodyPr/>
                    <a:lstStyle/>
                    <a:p>
                      <a:endParaRPr lang="en-US" dirty="0">
                        <a:solidFill>
                          <a:srgbClr val="008000"/>
                        </a:solidFill>
                      </a:endParaRPr>
                    </a:p>
                  </a:txBody>
                  <a:tcPr>
                    <a:solidFill>
                      <a:schemeClr val="accent5"/>
                    </a:solidFill>
                  </a:tcPr>
                </a:tc>
                <a:tc>
                  <a:txBody>
                    <a:bodyPr/>
                    <a:lstStyle/>
                    <a:p>
                      <a:endParaRPr lang="en-US" dirty="0">
                        <a:solidFill>
                          <a:srgbClr val="008000"/>
                        </a:solidFill>
                      </a:endParaRPr>
                    </a:p>
                  </a:txBody>
                  <a:tcPr>
                    <a:solidFill>
                      <a:schemeClr val="accent5"/>
                    </a:solidFill>
                  </a:tcPr>
                </a:tc>
                <a:tc>
                  <a:txBody>
                    <a:bodyPr/>
                    <a:lstStyle/>
                    <a:p>
                      <a:endParaRPr lang="en-US" dirty="0">
                        <a:solidFill>
                          <a:srgbClr val="008000"/>
                        </a:solidFill>
                      </a:endParaRPr>
                    </a:p>
                  </a:txBody>
                  <a:tcPr>
                    <a:solidFill>
                      <a:schemeClr val="accent5"/>
                    </a:solidFill>
                  </a:tcPr>
                </a:tc>
                <a:tc>
                  <a:txBody>
                    <a:bodyPr/>
                    <a:lstStyle/>
                    <a:p>
                      <a:endParaRPr lang="en-US" dirty="0">
                        <a:solidFill>
                          <a:srgbClr val="008000"/>
                        </a:solidFill>
                      </a:endParaRPr>
                    </a:p>
                  </a:txBody>
                  <a:tcPr>
                    <a:solidFill>
                      <a:schemeClr val="accent5"/>
                    </a:solidFill>
                  </a:tcPr>
                </a:tc>
              </a:tr>
              <a:tr h="370840">
                <a:tc>
                  <a:txBody>
                    <a:bodyPr/>
                    <a:lstStyle/>
                    <a:p>
                      <a:r>
                        <a:rPr lang="en-US" sz="1400" b="1" dirty="0" smtClean="0">
                          <a:solidFill>
                            <a:schemeClr val="bg1"/>
                          </a:solidFill>
                        </a:rPr>
                        <a:t>NIM</a:t>
                      </a:r>
                      <a:endParaRPr lang="en-US" sz="1400" dirty="0">
                        <a:solidFill>
                          <a:srgbClr val="FFFF00"/>
                        </a:solidFill>
                      </a:endParaRPr>
                    </a:p>
                  </a:txBody>
                  <a:tcPr>
                    <a:solidFill>
                      <a:srgbClr val="0070C0"/>
                    </a:solidFill>
                  </a:tcPr>
                </a:tc>
                <a:tc>
                  <a:txBody>
                    <a:bodyPr/>
                    <a:lstStyle/>
                    <a:p>
                      <a:endParaRPr lang="en-US" dirty="0">
                        <a:solidFill>
                          <a:srgbClr val="FFFF00"/>
                        </a:solidFill>
                      </a:endParaRPr>
                    </a:p>
                  </a:txBody>
                  <a:tcPr>
                    <a:solidFill>
                      <a:schemeClr val="accent5">
                        <a:lumMod val="90000"/>
                      </a:schemeClr>
                    </a:solidFill>
                  </a:tcPr>
                </a:tc>
                <a:tc>
                  <a:txBody>
                    <a:bodyPr/>
                    <a:lstStyle/>
                    <a:p>
                      <a:endParaRPr lang="en-US" dirty="0">
                        <a:solidFill>
                          <a:srgbClr val="FFFF00"/>
                        </a:solidFill>
                      </a:endParaRPr>
                    </a:p>
                  </a:txBody>
                  <a:tcPr>
                    <a:solidFill>
                      <a:schemeClr val="accent5">
                        <a:lumMod val="90000"/>
                      </a:schemeClr>
                    </a:solidFill>
                  </a:tcPr>
                </a:tc>
                <a:tc>
                  <a:txBody>
                    <a:bodyPr/>
                    <a:lstStyle/>
                    <a:p>
                      <a:endParaRPr lang="en-US" dirty="0">
                        <a:solidFill>
                          <a:srgbClr val="008000"/>
                        </a:solidFill>
                      </a:endParaRPr>
                    </a:p>
                  </a:txBody>
                  <a:tcPr>
                    <a:solidFill>
                      <a:schemeClr val="accent5">
                        <a:lumMod val="90000"/>
                      </a:schemeClr>
                    </a:solidFill>
                  </a:tcPr>
                </a:tc>
                <a:tc>
                  <a:txBody>
                    <a:bodyPr/>
                    <a:lstStyle/>
                    <a:p>
                      <a:endParaRPr lang="en-US" dirty="0">
                        <a:solidFill>
                          <a:srgbClr val="008000"/>
                        </a:solidFill>
                      </a:endParaRPr>
                    </a:p>
                  </a:txBody>
                  <a:tcPr>
                    <a:solidFill>
                      <a:schemeClr val="accent5">
                        <a:lumMod val="90000"/>
                      </a:schemeClr>
                    </a:solidFill>
                  </a:tcPr>
                </a:tc>
                <a:tc>
                  <a:txBody>
                    <a:bodyPr/>
                    <a:lstStyle/>
                    <a:p>
                      <a:endParaRPr lang="en-US" dirty="0">
                        <a:solidFill>
                          <a:srgbClr val="008000"/>
                        </a:solidFill>
                      </a:endParaRPr>
                    </a:p>
                  </a:txBody>
                  <a:tcPr>
                    <a:solidFill>
                      <a:schemeClr val="accent5">
                        <a:lumMod val="90000"/>
                      </a:schemeClr>
                    </a:solidFill>
                  </a:tcPr>
                </a:tc>
                <a:tc>
                  <a:txBody>
                    <a:bodyPr/>
                    <a:lstStyle/>
                    <a:p>
                      <a:endParaRPr lang="en-US" dirty="0">
                        <a:solidFill>
                          <a:srgbClr val="008000"/>
                        </a:solidFill>
                      </a:endParaRPr>
                    </a:p>
                  </a:txBody>
                  <a:tcPr>
                    <a:solidFill>
                      <a:schemeClr val="accent5">
                        <a:lumMod val="90000"/>
                      </a:schemeClr>
                    </a:solidFill>
                  </a:tcPr>
                </a:tc>
              </a:tr>
              <a:tr h="370840">
                <a:tc>
                  <a:txBody>
                    <a:bodyPr/>
                    <a:lstStyle/>
                    <a:p>
                      <a:r>
                        <a:rPr lang="en-US" sz="1400" b="1" dirty="0" smtClean="0">
                          <a:solidFill>
                            <a:schemeClr val="bg1"/>
                          </a:solidFill>
                        </a:rPr>
                        <a:t>NMM-UJ</a:t>
                      </a:r>
                      <a:endParaRPr lang="en-US" sz="1400" dirty="0">
                        <a:solidFill>
                          <a:srgbClr val="FFFF00"/>
                        </a:solidFill>
                      </a:endParaRPr>
                    </a:p>
                  </a:txBody>
                  <a:tcPr>
                    <a:solidFill>
                      <a:srgbClr val="0070C0"/>
                    </a:solidFill>
                  </a:tcPr>
                </a:tc>
                <a:tc>
                  <a:txBody>
                    <a:bodyPr/>
                    <a:lstStyle/>
                    <a:p>
                      <a:endParaRPr lang="en-US" dirty="0">
                        <a:solidFill>
                          <a:srgbClr val="FFFF00"/>
                        </a:solidFill>
                      </a:endParaRPr>
                    </a:p>
                  </a:txBody>
                  <a:tcPr>
                    <a:solidFill>
                      <a:schemeClr val="accent5"/>
                    </a:solidFill>
                  </a:tcPr>
                </a:tc>
                <a:tc>
                  <a:txBody>
                    <a:bodyPr/>
                    <a:lstStyle/>
                    <a:p>
                      <a:endParaRPr lang="en-US" dirty="0">
                        <a:solidFill>
                          <a:srgbClr val="FF0000"/>
                        </a:solidFill>
                      </a:endParaRPr>
                    </a:p>
                  </a:txBody>
                  <a:tcPr>
                    <a:solidFill>
                      <a:schemeClr val="accent5"/>
                    </a:solidFill>
                  </a:tcPr>
                </a:tc>
                <a:tc>
                  <a:txBody>
                    <a:bodyPr/>
                    <a:lstStyle/>
                    <a:p>
                      <a:endParaRPr lang="en-US" dirty="0">
                        <a:solidFill>
                          <a:srgbClr val="FFFF00"/>
                        </a:solidFill>
                      </a:endParaRPr>
                    </a:p>
                  </a:txBody>
                  <a:tcPr>
                    <a:solidFill>
                      <a:schemeClr val="accent5"/>
                    </a:solidFill>
                  </a:tcPr>
                </a:tc>
                <a:tc>
                  <a:txBody>
                    <a:bodyPr/>
                    <a:lstStyle/>
                    <a:p>
                      <a:endParaRPr lang="en-US" dirty="0">
                        <a:solidFill>
                          <a:srgbClr val="008000"/>
                        </a:solidFill>
                      </a:endParaRPr>
                    </a:p>
                  </a:txBody>
                  <a:tcPr>
                    <a:solidFill>
                      <a:schemeClr val="accent5"/>
                    </a:solidFill>
                  </a:tcPr>
                </a:tc>
                <a:tc>
                  <a:txBody>
                    <a:bodyPr/>
                    <a:lstStyle/>
                    <a:p>
                      <a:endParaRPr lang="en-US" dirty="0">
                        <a:solidFill>
                          <a:srgbClr val="FFFF00"/>
                        </a:solidFill>
                      </a:endParaRPr>
                    </a:p>
                  </a:txBody>
                  <a:tcPr>
                    <a:solidFill>
                      <a:schemeClr val="accent5"/>
                    </a:solidFill>
                  </a:tcPr>
                </a:tc>
                <a:tc>
                  <a:txBody>
                    <a:bodyPr/>
                    <a:lstStyle/>
                    <a:p>
                      <a:endParaRPr lang="en-US" dirty="0">
                        <a:solidFill>
                          <a:srgbClr val="FF0000"/>
                        </a:solidFill>
                      </a:endParaRPr>
                    </a:p>
                  </a:txBody>
                  <a:tcPr>
                    <a:solidFill>
                      <a:schemeClr val="accent5"/>
                    </a:solidFill>
                  </a:tcPr>
                </a:tc>
              </a:tr>
              <a:tr h="370840">
                <a:tc>
                  <a:txBody>
                    <a:bodyPr/>
                    <a:lstStyle/>
                    <a:p>
                      <a:r>
                        <a:rPr lang="en-US" sz="1400" b="1" dirty="0" smtClean="0">
                          <a:solidFill>
                            <a:schemeClr val="bg1"/>
                          </a:solidFill>
                        </a:rPr>
                        <a:t>NEPTUNE</a:t>
                      </a:r>
                      <a:endParaRPr lang="en-US" sz="1400" dirty="0">
                        <a:solidFill>
                          <a:srgbClr val="FF0000"/>
                        </a:solidFill>
                      </a:endParaRPr>
                    </a:p>
                  </a:txBody>
                  <a:tcPr>
                    <a:solidFill>
                      <a:srgbClr val="0070C0"/>
                    </a:solidFill>
                  </a:tcPr>
                </a:tc>
                <a:tc>
                  <a:txBody>
                    <a:bodyPr/>
                    <a:lstStyle/>
                    <a:p>
                      <a:endParaRPr lang="en-US" dirty="0">
                        <a:solidFill>
                          <a:srgbClr val="FF0000"/>
                        </a:solidFill>
                      </a:endParaRPr>
                    </a:p>
                  </a:txBody>
                  <a:tcPr>
                    <a:solidFill>
                      <a:schemeClr val="accent5">
                        <a:lumMod val="90000"/>
                      </a:schemeClr>
                    </a:solidFill>
                  </a:tcPr>
                </a:tc>
                <a:tc>
                  <a:txBody>
                    <a:bodyPr/>
                    <a:lstStyle/>
                    <a:p>
                      <a:endParaRPr lang="en-US" dirty="0">
                        <a:solidFill>
                          <a:srgbClr val="FF0000"/>
                        </a:solidFill>
                      </a:endParaRPr>
                    </a:p>
                  </a:txBody>
                  <a:tcPr>
                    <a:solidFill>
                      <a:schemeClr val="accent5">
                        <a:lumMod val="90000"/>
                      </a:schemeClr>
                    </a:solidFill>
                  </a:tcPr>
                </a:tc>
                <a:tc>
                  <a:txBody>
                    <a:bodyPr/>
                    <a:lstStyle/>
                    <a:p>
                      <a:endParaRPr lang="en-US" dirty="0">
                        <a:solidFill>
                          <a:srgbClr val="FF0000"/>
                        </a:solidFill>
                      </a:endParaRPr>
                    </a:p>
                  </a:txBody>
                  <a:tcPr>
                    <a:solidFill>
                      <a:schemeClr val="accent5">
                        <a:lumMod val="90000"/>
                      </a:schemeClr>
                    </a:solidFill>
                  </a:tcPr>
                </a:tc>
                <a:tc>
                  <a:txBody>
                    <a:bodyPr/>
                    <a:lstStyle/>
                    <a:p>
                      <a:endParaRPr lang="en-US" dirty="0">
                        <a:solidFill>
                          <a:srgbClr val="008000"/>
                        </a:solidFill>
                      </a:endParaRPr>
                    </a:p>
                  </a:txBody>
                  <a:tcPr>
                    <a:solidFill>
                      <a:schemeClr val="accent5">
                        <a:lumMod val="90000"/>
                      </a:schemeClr>
                    </a:solidFill>
                  </a:tcPr>
                </a:tc>
                <a:tc>
                  <a:txBody>
                    <a:bodyPr/>
                    <a:lstStyle/>
                    <a:p>
                      <a:endParaRPr lang="en-US" dirty="0">
                        <a:solidFill>
                          <a:srgbClr val="FF0000"/>
                        </a:solidFill>
                      </a:endParaRPr>
                    </a:p>
                  </a:txBody>
                  <a:tcPr>
                    <a:solidFill>
                      <a:schemeClr val="accent5">
                        <a:lumMod val="90000"/>
                      </a:schemeClr>
                    </a:solidFill>
                  </a:tcPr>
                </a:tc>
                <a:tc>
                  <a:txBody>
                    <a:bodyPr/>
                    <a:lstStyle/>
                    <a:p>
                      <a:endParaRPr lang="en-US" dirty="0">
                        <a:solidFill>
                          <a:srgbClr val="FF0000"/>
                        </a:solidFill>
                      </a:endParaRPr>
                    </a:p>
                  </a:txBody>
                  <a:tcPr>
                    <a:solidFill>
                      <a:schemeClr val="accent5">
                        <a:lumMod val="90000"/>
                      </a:schemeClr>
                    </a:solidFill>
                  </a:tcPr>
                </a:tc>
              </a:tr>
            </a:tbl>
          </a:graphicData>
        </a:graphic>
      </p:graphicFrame>
      <p:sp>
        <p:nvSpPr>
          <p:cNvPr id="5" name="TextBox 4"/>
          <p:cNvSpPr txBox="1"/>
          <p:nvPr/>
        </p:nvSpPr>
        <p:spPr>
          <a:xfrm>
            <a:off x="1402569" y="4886678"/>
            <a:ext cx="6920289" cy="923330"/>
          </a:xfrm>
          <a:prstGeom prst="rect">
            <a:avLst/>
          </a:prstGeom>
          <a:noFill/>
        </p:spPr>
        <p:txBody>
          <a:bodyPr wrap="square" rtlCol="0">
            <a:spAutoFit/>
          </a:bodyPr>
          <a:lstStyle/>
          <a:p>
            <a:pPr defTabSz="457200"/>
            <a:r>
              <a:rPr lang="en-US" dirty="0">
                <a:solidFill>
                  <a:prstClr val="black"/>
                </a:solidFill>
                <a:latin typeface="Calibri"/>
              </a:rPr>
              <a:t>Meets or exceeds readiness for needed capability </a:t>
            </a:r>
          </a:p>
          <a:p>
            <a:pPr defTabSz="457200"/>
            <a:r>
              <a:rPr lang="en-US" dirty="0">
                <a:solidFill>
                  <a:prstClr val="black"/>
                </a:solidFill>
                <a:latin typeface="Calibri"/>
              </a:rPr>
              <a:t>Some capability but effort required for readiness</a:t>
            </a:r>
          </a:p>
          <a:p>
            <a:pPr defTabSz="457200"/>
            <a:r>
              <a:rPr lang="en-US" dirty="0">
                <a:solidFill>
                  <a:prstClr val="black"/>
                </a:solidFill>
                <a:latin typeface="Calibri"/>
              </a:rPr>
              <a:t>Capability in planning only or otherwise insufficiently ready</a:t>
            </a:r>
          </a:p>
        </p:txBody>
      </p:sp>
      <p:pic>
        <p:nvPicPr>
          <p:cNvPr id="7" name="Picture 6"/>
          <p:cNvPicPr>
            <a:picLocks noChangeAspect="1"/>
          </p:cNvPicPr>
          <p:nvPr/>
        </p:nvPicPr>
        <p:blipFill>
          <a:blip r:embed="rId3"/>
          <a:stretch>
            <a:fillRect/>
          </a:stretch>
        </p:blipFill>
        <p:spPr>
          <a:xfrm>
            <a:off x="1167161" y="4940352"/>
            <a:ext cx="274320" cy="274320"/>
          </a:xfrm>
          <a:prstGeom prst="rect">
            <a:avLst/>
          </a:prstGeom>
        </p:spPr>
      </p:pic>
      <p:pic>
        <p:nvPicPr>
          <p:cNvPr id="9" name="Picture 8"/>
          <p:cNvPicPr>
            <a:picLocks noChangeAspect="1"/>
          </p:cNvPicPr>
          <p:nvPr/>
        </p:nvPicPr>
        <p:blipFill>
          <a:blip r:embed="rId4"/>
          <a:stretch>
            <a:fillRect/>
          </a:stretch>
        </p:blipFill>
        <p:spPr>
          <a:xfrm>
            <a:off x="1167161" y="5214672"/>
            <a:ext cx="274320" cy="274320"/>
          </a:xfrm>
          <a:prstGeom prst="rect">
            <a:avLst/>
          </a:prstGeom>
        </p:spPr>
      </p:pic>
      <p:pic>
        <p:nvPicPr>
          <p:cNvPr id="10" name="Picture 9"/>
          <p:cNvPicPr>
            <a:picLocks noChangeAspect="1"/>
          </p:cNvPicPr>
          <p:nvPr/>
        </p:nvPicPr>
        <p:blipFill>
          <a:blip r:embed="rId3"/>
          <a:stretch>
            <a:fillRect/>
          </a:stretch>
        </p:blipFill>
        <p:spPr>
          <a:xfrm>
            <a:off x="1986228" y="2512704"/>
            <a:ext cx="274320" cy="274320"/>
          </a:xfrm>
          <a:prstGeom prst="rect">
            <a:avLst/>
          </a:prstGeom>
        </p:spPr>
      </p:pic>
      <p:pic>
        <p:nvPicPr>
          <p:cNvPr id="11" name="Picture 10"/>
          <p:cNvPicPr>
            <a:picLocks noChangeAspect="1"/>
          </p:cNvPicPr>
          <p:nvPr/>
        </p:nvPicPr>
        <p:blipFill>
          <a:blip r:embed="rId3"/>
          <a:stretch>
            <a:fillRect/>
          </a:stretch>
        </p:blipFill>
        <p:spPr>
          <a:xfrm>
            <a:off x="3171476" y="2511902"/>
            <a:ext cx="274320" cy="274320"/>
          </a:xfrm>
          <a:prstGeom prst="rect">
            <a:avLst/>
          </a:prstGeom>
        </p:spPr>
      </p:pic>
      <p:pic>
        <p:nvPicPr>
          <p:cNvPr id="12" name="Picture 11"/>
          <p:cNvPicPr>
            <a:picLocks noChangeAspect="1"/>
          </p:cNvPicPr>
          <p:nvPr/>
        </p:nvPicPr>
        <p:blipFill>
          <a:blip r:embed="rId3"/>
          <a:stretch>
            <a:fillRect/>
          </a:stretch>
        </p:blipFill>
        <p:spPr>
          <a:xfrm>
            <a:off x="4418657" y="2516423"/>
            <a:ext cx="274320" cy="274320"/>
          </a:xfrm>
          <a:prstGeom prst="rect">
            <a:avLst/>
          </a:prstGeom>
        </p:spPr>
      </p:pic>
      <p:pic>
        <p:nvPicPr>
          <p:cNvPr id="13" name="Picture 12"/>
          <p:cNvPicPr>
            <a:picLocks noChangeAspect="1"/>
          </p:cNvPicPr>
          <p:nvPr/>
        </p:nvPicPr>
        <p:blipFill>
          <a:blip r:embed="rId3"/>
          <a:stretch>
            <a:fillRect/>
          </a:stretch>
        </p:blipFill>
        <p:spPr>
          <a:xfrm>
            <a:off x="5627785" y="2512704"/>
            <a:ext cx="274320" cy="274320"/>
          </a:xfrm>
          <a:prstGeom prst="rect">
            <a:avLst/>
          </a:prstGeom>
        </p:spPr>
      </p:pic>
      <p:pic>
        <p:nvPicPr>
          <p:cNvPr id="14" name="Picture 13"/>
          <p:cNvPicPr>
            <a:picLocks noChangeAspect="1"/>
          </p:cNvPicPr>
          <p:nvPr/>
        </p:nvPicPr>
        <p:blipFill>
          <a:blip r:embed="rId3"/>
          <a:stretch>
            <a:fillRect/>
          </a:stretch>
        </p:blipFill>
        <p:spPr>
          <a:xfrm>
            <a:off x="6830347" y="2504683"/>
            <a:ext cx="274320" cy="274320"/>
          </a:xfrm>
          <a:prstGeom prst="rect">
            <a:avLst/>
          </a:prstGeom>
        </p:spPr>
      </p:pic>
      <p:pic>
        <p:nvPicPr>
          <p:cNvPr id="15" name="Picture 14"/>
          <p:cNvPicPr>
            <a:picLocks noChangeAspect="1"/>
          </p:cNvPicPr>
          <p:nvPr/>
        </p:nvPicPr>
        <p:blipFill>
          <a:blip r:embed="rId3"/>
          <a:stretch>
            <a:fillRect/>
          </a:stretch>
        </p:blipFill>
        <p:spPr>
          <a:xfrm>
            <a:off x="8042123" y="2503078"/>
            <a:ext cx="274320" cy="274320"/>
          </a:xfrm>
          <a:prstGeom prst="rect">
            <a:avLst/>
          </a:prstGeom>
        </p:spPr>
      </p:pic>
      <p:pic>
        <p:nvPicPr>
          <p:cNvPr id="16" name="Picture 15"/>
          <p:cNvPicPr>
            <a:picLocks noChangeAspect="1"/>
          </p:cNvPicPr>
          <p:nvPr/>
        </p:nvPicPr>
        <p:blipFill>
          <a:blip r:embed="rId3"/>
          <a:stretch>
            <a:fillRect/>
          </a:stretch>
        </p:blipFill>
        <p:spPr>
          <a:xfrm>
            <a:off x="1987031" y="2891298"/>
            <a:ext cx="274320" cy="274320"/>
          </a:xfrm>
          <a:prstGeom prst="rect">
            <a:avLst/>
          </a:prstGeom>
        </p:spPr>
      </p:pic>
      <p:pic>
        <p:nvPicPr>
          <p:cNvPr id="17" name="Picture 16"/>
          <p:cNvPicPr>
            <a:picLocks noChangeAspect="1"/>
          </p:cNvPicPr>
          <p:nvPr/>
        </p:nvPicPr>
        <p:blipFill>
          <a:blip r:embed="rId3"/>
          <a:stretch>
            <a:fillRect/>
          </a:stretch>
        </p:blipFill>
        <p:spPr>
          <a:xfrm>
            <a:off x="3173082" y="2886194"/>
            <a:ext cx="274320" cy="274320"/>
          </a:xfrm>
          <a:prstGeom prst="rect">
            <a:avLst/>
          </a:prstGeom>
        </p:spPr>
      </p:pic>
      <p:pic>
        <p:nvPicPr>
          <p:cNvPr id="18" name="Picture 17"/>
          <p:cNvPicPr>
            <a:picLocks noChangeAspect="1"/>
          </p:cNvPicPr>
          <p:nvPr/>
        </p:nvPicPr>
        <p:blipFill>
          <a:blip r:embed="rId3"/>
          <a:stretch>
            <a:fillRect/>
          </a:stretch>
        </p:blipFill>
        <p:spPr>
          <a:xfrm>
            <a:off x="5634418" y="2897934"/>
            <a:ext cx="274320" cy="274320"/>
          </a:xfrm>
          <a:prstGeom prst="rect">
            <a:avLst/>
          </a:prstGeom>
        </p:spPr>
      </p:pic>
      <p:pic>
        <p:nvPicPr>
          <p:cNvPr id="19" name="Picture 18"/>
          <p:cNvPicPr>
            <a:picLocks noChangeAspect="1"/>
          </p:cNvPicPr>
          <p:nvPr/>
        </p:nvPicPr>
        <p:blipFill>
          <a:blip r:embed="rId3"/>
          <a:stretch>
            <a:fillRect/>
          </a:stretch>
        </p:blipFill>
        <p:spPr>
          <a:xfrm>
            <a:off x="6828959" y="2897934"/>
            <a:ext cx="274320" cy="274320"/>
          </a:xfrm>
          <a:prstGeom prst="rect">
            <a:avLst/>
          </a:prstGeom>
        </p:spPr>
      </p:pic>
      <p:pic>
        <p:nvPicPr>
          <p:cNvPr id="20" name="Picture 19"/>
          <p:cNvPicPr>
            <a:picLocks noChangeAspect="1"/>
          </p:cNvPicPr>
          <p:nvPr/>
        </p:nvPicPr>
        <p:blipFill>
          <a:blip r:embed="rId3"/>
          <a:stretch>
            <a:fillRect/>
          </a:stretch>
        </p:blipFill>
        <p:spPr>
          <a:xfrm>
            <a:off x="8047953" y="2897934"/>
            <a:ext cx="274320" cy="274320"/>
          </a:xfrm>
          <a:prstGeom prst="rect">
            <a:avLst/>
          </a:prstGeom>
        </p:spPr>
      </p:pic>
      <p:pic>
        <p:nvPicPr>
          <p:cNvPr id="21" name="Picture 20"/>
          <p:cNvPicPr>
            <a:picLocks noChangeAspect="1"/>
          </p:cNvPicPr>
          <p:nvPr/>
        </p:nvPicPr>
        <p:blipFill>
          <a:blip r:embed="rId3"/>
          <a:stretch>
            <a:fillRect/>
          </a:stretch>
        </p:blipFill>
        <p:spPr>
          <a:xfrm>
            <a:off x="4418516" y="3635652"/>
            <a:ext cx="274320" cy="274320"/>
          </a:xfrm>
          <a:prstGeom prst="rect">
            <a:avLst/>
          </a:prstGeom>
        </p:spPr>
      </p:pic>
      <p:pic>
        <p:nvPicPr>
          <p:cNvPr id="22" name="Picture 21"/>
          <p:cNvPicPr>
            <a:picLocks noChangeAspect="1"/>
          </p:cNvPicPr>
          <p:nvPr/>
        </p:nvPicPr>
        <p:blipFill>
          <a:blip r:embed="rId3"/>
          <a:stretch>
            <a:fillRect/>
          </a:stretch>
        </p:blipFill>
        <p:spPr>
          <a:xfrm>
            <a:off x="5627199" y="3628652"/>
            <a:ext cx="274320" cy="274320"/>
          </a:xfrm>
          <a:prstGeom prst="rect">
            <a:avLst/>
          </a:prstGeom>
        </p:spPr>
      </p:pic>
      <p:pic>
        <p:nvPicPr>
          <p:cNvPr id="23" name="Picture 22"/>
          <p:cNvPicPr>
            <a:picLocks noChangeAspect="1"/>
          </p:cNvPicPr>
          <p:nvPr/>
        </p:nvPicPr>
        <p:blipFill>
          <a:blip r:embed="rId3"/>
          <a:stretch>
            <a:fillRect/>
          </a:stretch>
        </p:blipFill>
        <p:spPr>
          <a:xfrm>
            <a:off x="4418516" y="3258662"/>
            <a:ext cx="274320" cy="274320"/>
          </a:xfrm>
          <a:prstGeom prst="rect">
            <a:avLst/>
          </a:prstGeom>
        </p:spPr>
      </p:pic>
      <p:pic>
        <p:nvPicPr>
          <p:cNvPr id="24" name="Picture 23"/>
          <p:cNvPicPr>
            <a:picLocks noChangeAspect="1"/>
          </p:cNvPicPr>
          <p:nvPr/>
        </p:nvPicPr>
        <p:blipFill>
          <a:blip r:embed="rId3"/>
          <a:stretch>
            <a:fillRect/>
          </a:stretch>
        </p:blipFill>
        <p:spPr>
          <a:xfrm>
            <a:off x="5634418" y="3258662"/>
            <a:ext cx="274320" cy="274320"/>
          </a:xfrm>
          <a:prstGeom prst="rect">
            <a:avLst/>
          </a:prstGeom>
        </p:spPr>
      </p:pic>
      <p:pic>
        <p:nvPicPr>
          <p:cNvPr id="25" name="Picture 24"/>
          <p:cNvPicPr>
            <a:picLocks noChangeAspect="1"/>
          </p:cNvPicPr>
          <p:nvPr/>
        </p:nvPicPr>
        <p:blipFill>
          <a:blip r:embed="rId3"/>
          <a:stretch>
            <a:fillRect/>
          </a:stretch>
        </p:blipFill>
        <p:spPr>
          <a:xfrm>
            <a:off x="8048538" y="3258662"/>
            <a:ext cx="274320" cy="274320"/>
          </a:xfrm>
          <a:prstGeom prst="rect">
            <a:avLst/>
          </a:prstGeom>
        </p:spPr>
      </p:pic>
      <p:pic>
        <p:nvPicPr>
          <p:cNvPr id="26" name="Picture 25"/>
          <p:cNvPicPr>
            <a:picLocks noChangeAspect="1"/>
          </p:cNvPicPr>
          <p:nvPr/>
        </p:nvPicPr>
        <p:blipFill>
          <a:blip r:embed="rId3"/>
          <a:stretch>
            <a:fillRect/>
          </a:stretch>
        </p:blipFill>
        <p:spPr>
          <a:xfrm>
            <a:off x="5627199" y="4002602"/>
            <a:ext cx="274320" cy="274320"/>
          </a:xfrm>
          <a:prstGeom prst="rect">
            <a:avLst/>
          </a:prstGeom>
        </p:spPr>
      </p:pic>
      <p:pic>
        <p:nvPicPr>
          <p:cNvPr id="27" name="Picture 26"/>
          <p:cNvPicPr>
            <a:picLocks noChangeAspect="1"/>
          </p:cNvPicPr>
          <p:nvPr/>
        </p:nvPicPr>
        <p:blipFill>
          <a:blip r:embed="rId3"/>
          <a:stretch>
            <a:fillRect/>
          </a:stretch>
        </p:blipFill>
        <p:spPr>
          <a:xfrm>
            <a:off x="6828958" y="4004717"/>
            <a:ext cx="274320" cy="274320"/>
          </a:xfrm>
          <a:prstGeom prst="rect">
            <a:avLst/>
          </a:prstGeom>
        </p:spPr>
      </p:pic>
      <p:pic>
        <p:nvPicPr>
          <p:cNvPr id="28" name="Picture 27"/>
          <p:cNvPicPr>
            <a:picLocks noChangeAspect="1"/>
          </p:cNvPicPr>
          <p:nvPr/>
        </p:nvPicPr>
        <p:blipFill>
          <a:blip r:embed="rId4"/>
          <a:stretch>
            <a:fillRect/>
          </a:stretch>
        </p:blipFill>
        <p:spPr>
          <a:xfrm>
            <a:off x="1987031" y="3258662"/>
            <a:ext cx="274320" cy="274320"/>
          </a:xfrm>
          <a:prstGeom prst="rect">
            <a:avLst/>
          </a:prstGeom>
        </p:spPr>
      </p:pic>
      <p:pic>
        <p:nvPicPr>
          <p:cNvPr id="29" name="Picture 28"/>
          <p:cNvPicPr>
            <a:picLocks noChangeAspect="1"/>
          </p:cNvPicPr>
          <p:nvPr/>
        </p:nvPicPr>
        <p:blipFill>
          <a:blip r:embed="rId4"/>
          <a:stretch>
            <a:fillRect/>
          </a:stretch>
        </p:blipFill>
        <p:spPr>
          <a:xfrm>
            <a:off x="4417268" y="2892027"/>
            <a:ext cx="274320" cy="274320"/>
          </a:xfrm>
          <a:prstGeom prst="rect">
            <a:avLst/>
          </a:prstGeom>
        </p:spPr>
      </p:pic>
      <p:pic>
        <p:nvPicPr>
          <p:cNvPr id="30" name="Picture 29"/>
          <p:cNvPicPr>
            <a:picLocks noChangeAspect="1"/>
          </p:cNvPicPr>
          <p:nvPr/>
        </p:nvPicPr>
        <p:blipFill>
          <a:blip r:embed="rId4"/>
          <a:stretch>
            <a:fillRect/>
          </a:stretch>
        </p:blipFill>
        <p:spPr>
          <a:xfrm>
            <a:off x="1992861" y="3999685"/>
            <a:ext cx="274320" cy="274320"/>
          </a:xfrm>
          <a:prstGeom prst="rect">
            <a:avLst/>
          </a:prstGeom>
        </p:spPr>
      </p:pic>
      <p:pic>
        <p:nvPicPr>
          <p:cNvPr id="31" name="Picture 30"/>
          <p:cNvPicPr>
            <a:picLocks noChangeAspect="1"/>
          </p:cNvPicPr>
          <p:nvPr/>
        </p:nvPicPr>
        <p:blipFill>
          <a:blip r:embed="rId4"/>
          <a:stretch>
            <a:fillRect/>
          </a:stretch>
        </p:blipFill>
        <p:spPr>
          <a:xfrm>
            <a:off x="3180300" y="3632151"/>
            <a:ext cx="274320" cy="274320"/>
          </a:xfrm>
          <a:prstGeom prst="rect">
            <a:avLst/>
          </a:prstGeom>
        </p:spPr>
      </p:pic>
      <p:pic>
        <p:nvPicPr>
          <p:cNvPr id="32" name="Picture 31"/>
          <p:cNvPicPr>
            <a:picLocks noChangeAspect="1"/>
          </p:cNvPicPr>
          <p:nvPr/>
        </p:nvPicPr>
        <p:blipFill>
          <a:blip r:embed="rId4"/>
          <a:stretch>
            <a:fillRect/>
          </a:stretch>
        </p:blipFill>
        <p:spPr>
          <a:xfrm>
            <a:off x="6830347" y="3632151"/>
            <a:ext cx="274320" cy="274320"/>
          </a:xfrm>
          <a:prstGeom prst="rect">
            <a:avLst/>
          </a:prstGeom>
        </p:spPr>
      </p:pic>
      <p:pic>
        <p:nvPicPr>
          <p:cNvPr id="33" name="Picture 32"/>
          <p:cNvPicPr>
            <a:picLocks noChangeAspect="1"/>
          </p:cNvPicPr>
          <p:nvPr/>
        </p:nvPicPr>
        <p:blipFill>
          <a:blip r:embed="rId5"/>
          <a:stretch>
            <a:fillRect/>
          </a:stretch>
        </p:blipFill>
        <p:spPr>
          <a:xfrm>
            <a:off x="3180300" y="3258662"/>
            <a:ext cx="274320" cy="274320"/>
          </a:xfrm>
          <a:prstGeom prst="rect">
            <a:avLst/>
          </a:prstGeom>
        </p:spPr>
      </p:pic>
      <p:pic>
        <p:nvPicPr>
          <p:cNvPr id="34" name="Picture 33"/>
          <p:cNvPicPr>
            <a:picLocks noChangeAspect="1"/>
          </p:cNvPicPr>
          <p:nvPr/>
        </p:nvPicPr>
        <p:blipFill>
          <a:blip r:embed="rId5"/>
          <a:stretch>
            <a:fillRect/>
          </a:stretch>
        </p:blipFill>
        <p:spPr>
          <a:xfrm>
            <a:off x="3177044" y="3999685"/>
            <a:ext cx="274320" cy="274320"/>
          </a:xfrm>
          <a:prstGeom prst="rect">
            <a:avLst/>
          </a:prstGeom>
        </p:spPr>
      </p:pic>
      <p:pic>
        <p:nvPicPr>
          <p:cNvPr id="35" name="Picture 34"/>
          <p:cNvPicPr>
            <a:picLocks noChangeAspect="1"/>
          </p:cNvPicPr>
          <p:nvPr/>
        </p:nvPicPr>
        <p:blipFill>
          <a:blip r:embed="rId5"/>
          <a:stretch>
            <a:fillRect/>
          </a:stretch>
        </p:blipFill>
        <p:spPr>
          <a:xfrm>
            <a:off x="4420848" y="4007706"/>
            <a:ext cx="274320" cy="274320"/>
          </a:xfrm>
          <a:prstGeom prst="rect">
            <a:avLst/>
          </a:prstGeom>
        </p:spPr>
      </p:pic>
      <p:pic>
        <p:nvPicPr>
          <p:cNvPr id="36" name="Picture 35"/>
          <p:cNvPicPr>
            <a:picLocks noChangeAspect="1"/>
          </p:cNvPicPr>
          <p:nvPr/>
        </p:nvPicPr>
        <p:blipFill>
          <a:blip r:embed="rId5"/>
          <a:stretch>
            <a:fillRect/>
          </a:stretch>
        </p:blipFill>
        <p:spPr>
          <a:xfrm>
            <a:off x="6828958" y="3258662"/>
            <a:ext cx="274320" cy="274320"/>
          </a:xfrm>
          <a:prstGeom prst="rect">
            <a:avLst/>
          </a:prstGeom>
        </p:spPr>
      </p:pic>
      <p:pic>
        <p:nvPicPr>
          <p:cNvPr id="37" name="Picture 36"/>
          <p:cNvPicPr>
            <a:picLocks noChangeAspect="1"/>
          </p:cNvPicPr>
          <p:nvPr/>
        </p:nvPicPr>
        <p:blipFill>
          <a:blip r:embed="rId5"/>
          <a:stretch>
            <a:fillRect/>
          </a:stretch>
        </p:blipFill>
        <p:spPr>
          <a:xfrm>
            <a:off x="8041320" y="3634265"/>
            <a:ext cx="274320" cy="274320"/>
          </a:xfrm>
          <a:prstGeom prst="rect">
            <a:avLst/>
          </a:prstGeom>
        </p:spPr>
      </p:pic>
      <p:pic>
        <p:nvPicPr>
          <p:cNvPr id="38" name="Picture 37"/>
          <p:cNvPicPr>
            <a:picLocks noChangeAspect="1"/>
          </p:cNvPicPr>
          <p:nvPr/>
        </p:nvPicPr>
        <p:blipFill>
          <a:blip r:embed="rId5"/>
          <a:stretch>
            <a:fillRect/>
          </a:stretch>
        </p:blipFill>
        <p:spPr>
          <a:xfrm>
            <a:off x="8047953" y="3999685"/>
            <a:ext cx="274320" cy="274320"/>
          </a:xfrm>
          <a:prstGeom prst="rect">
            <a:avLst/>
          </a:prstGeom>
        </p:spPr>
      </p:pic>
      <p:pic>
        <p:nvPicPr>
          <p:cNvPr id="39" name="Picture 38"/>
          <p:cNvPicPr>
            <a:picLocks noChangeAspect="1"/>
          </p:cNvPicPr>
          <p:nvPr/>
        </p:nvPicPr>
        <p:blipFill>
          <a:blip r:embed="rId5"/>
          <a:stretch>
            <a:fillRect/>
          </a:stretch>
        </p:blipFill>
        <p:spPr>
          <a:xfrm>
            <a:off x="1990408" y="3632467"/>
            <a:ext cx="274320" cy="274320"/>
          </a:xfrm>
          <a:prstGeom prst="rect">
            <a:avLst/>
          </a:prstGeom>
        </p:spPr>
      </p:pic>
      <p:pic>
        <p:nvPicPr>
          <p:cNvPr id="40" name="Picture 39"/>
          <p:cNvPicPr>
            <a:picLocks noChangeAspect="1"/>
          </p:cNvPicPr>
          <p:nvPr/>
        </p:nvPicPr>
        <p:blipFill>
          <a:blip r:embed="rId5"/>
          <a:stretch>
            <a:fillRect/>
          </a:stretch>
        </p:blipFill>
        <p:spPr>
          <a:xfrm>
            <a:off x="1173794" y="5488992"/>
            <a:ext cx="274320" cy="274320"/>
          </a:xfrm>
          <a:prstGeom prst="rect">
            <a:avLst/>
          </a:prstGeom>
        </p:spPr>
      </p:pic>
    </p:spTree>
    <p:extLst>
      <p:ext uri="{BB962C8B-B14F-4D97-AF65-F5344CB8AC3E}">
        <p14:creationId xmlns:p14="http://schemas.microsoft.com/office/powerpoint/2010/main" val="172876216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902" y="1"/>
            <a:ext cx="6302298" cy="1304692"/>
          </a:xfrm>
        </p:spPr>
        <p:txBody>
          <a:bodyPr/>
          <a:lstStyle/>
          <a:p>
            <a:r>
              <a:rPr lang="en-US" b="1" dirty="0" err="1" smtClean="0"/>
              <a:t>Dycore</a:t>
            </a:r>
            <a:r>
              <a:rPr lang="en-US" b="1" dirty="0" smtClean="0"/>
              <a:t> Readiness </a:t>
            </a:r>
            <a:br>
              <a:rPr lang="en-US" b="1" dirty="0" smtClean="0"/>
            </a:br>
            <a:r>
              <a:rPr lang="en-US" b="1" dirty="0" smtClean="0"/>
              <a:t>Project Risk Assessment </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1238407"/>
              </p:ext>
            </p:extLst>
          </p:nvPr>
        </p:nvGraphicFramePr>
        <p:xfrm>
          <a:off x="457199" y="1713571"/>
          <a:ext cx="8229600" cy="3032760"/>
        </p:xfrm>
        <a:graphic>
          <a:graphicData uri="http://schemas.openxmlformats.org/drawingml/2006/table">
            <a:tbl>
              <a:tblPr firstRow="1" bandRow="1">
                <a:tableStyleId>{073A0DAA-6AF3-43AB-8588-CEC1D06C72B9}</a:tableStyleId>
              </a:tblPr>
              <a:tblGrid>
                <a:gridCol w="2743200"/>
                <a:gridCol w="2743200"/>
                <a:gridCol w="2743200"/>
              </a:tblGrid>
              <a:tr h="370840">
                <a:tc>
                  <a:txBody>
                    <a:bodyPr/>
                    <a:lstStyle/>
                    <a:p>
                      <a:endParaRPr lang="en-US" dirty="0"/>
                    </a:p>
                  </a:txBody>
                  <a:tcPr>
                    <a:solidFill>
                      <a:srgbClr val="0070C0"/>
                    </a:solidFill>
                  </a:tcPr>
                </a:tc>
                <a:tc>
                  <a:txBody>
                    <a:bodyPr/>
                    <a:lstStyle/>
                    <a:p>
                      <a:r>
                        <a:rPr lang="en-US" dirty="0" smtClean="0"/>
                        <a:t>Overall Risk</a:t>
                      </a:r>
                      <a:endParaRPr lang="en-US" dirty="0"/>
                    </a:p>
                  </a:txBody>
                  <a:tcPr>
                    <a:solidFill>
                      <a:srgbClr val="0070C0"/>
                    </a:solidFill>
                  </a:tcPr>
                </a:tc>
                <a:tc>
                  <a:txBody>
                    <a:bodyPr/>
                    <a:lstStyle/>
                    <a:p>
                      <a:r>
                        <a:rPr lang="en-US" dirty="0" smtClean="0"/>
                        <a:t>Comment</a:t>
                      </a:r>
                      <a:endParaRPr lang="en-US" dirty="0"/>
                    </a:p>
                  </a:txBody>
                  <a:tcPr>
                    <a:solidFill>
                      <a:srgbClr val="0070C0"/>
                    </a:solidFill>
                  </a:tcPr>
                </a:tc>
              </a:tr>
              <a:tr h="370840">
                <a:tc>
                  <a:txBody>
                    <a:bodyPr/>
                    <a:lstStyle/>
                    <a:p>
                      <a:r>
                        <a:rPr lang="en-US" dirty="0" smtClean="0"/>
                        <a:t>FV3</a:t>
                      </a:r>
                      <a:endParaRPr lang="en-US" dirty="0"/>
                    </a:p>
                  </a:txBody>
                  <a:tcPr>
                    <a:solidFill>
                      <a:schemeClr val="accent5">
                        <a:lumMod val="90000"/>
                      </a:schemeClr>
                    </a:solidFill>
                  </a:tcPr>
                </a:tc>
                <a:tc>
                  <a:txBody>
                    <a:bodyPr/>
                    <a:lstStyle/>
                    <a:p>
                      <a:r>
                        <a:rPr lang="en-US" dirty="0" smtClean="0"/>
                        <a:t>Low</a:t>
                      </a:r>
                      <a:endParaRPr lang="en-US" dirty="0"/>
                    </a:p>
                  </a:txBody>
                  <a:tcPr>
                    <a:solidFill>
                      <a:schemeClr val="accent5">
                        <a:lumMod val="90000"/>
                      </a:schemeClr>
                    </a:solidFill>
                  </a:tcPr>
                </a:tc>
                <a:tc>
                  <a:txBody>
                    <a:bodyPr/>
                    <a:lstStyle/>
                    <a:p>
                      <a:r>
                        <a:rPr lang="en-US" dirty="0" smtClean="0"/>
                        <a:t>None</a:t>
                      </a:r>
                      <a:endParaRPr lang="en-US" dirty="0"/>
                    </a:p>
                  </a:txBody>
                  <a:tcPr>
                    <a:solidFill>
                      <a:schemeClr val="accent5">
                        <a:lumMod val="90000"/>
                      </a:schemeClr>
                    </a:solidFill>
                  </a:tcPr>
                </a:tc>
              </a:tr>
              <a:tr h="370840">
                <a:tc>
                  <a:txBody>
                    <a:bodyPr/>
                    <a:lstStyle/>
                    <a:p>
                      <a:r>
                        <a:rPr lang="en-US" dirty="0" smtClean="0"/>
                        <a:t>MPAS</a:t>
                      </a:r>
                      <a:endParaRPr lang="en-US" dirty="0"/>
                    </a:p>
                  </a:txBody>
                  <a:tcPr>
                    <a:solidFill>
                      <a:schemeClr val="accent5"/>
                    </a:solidFill>
                  </a:tcPr>
                </a:tc>
                <a:tc>
                  <a:txBody>
                    <a:bodyPr/>
                    <a:lstStyle/>
                    <a:p>
                      <a:r>
                        <a:rPr lang="en-US" dirty="0" smtClean="0"/>
                        <a:t>Mostly Low</a:t>
                      </a:r>
                      <a:endParaRPr lang="en-US" dirty="0"/>
                    </a:p>
                  </a:txBody>
                  <a:tcPr>
                    <a:solidFill>
                      <a:schemeClr val="accent5"/>
                    </a:solidFill>
                  </a:tcPr>
                </a:tc>
                <a:tc>
                  <a:txBody>
                    <a:bodyPr/>
                    <a:lstStyle/>
                    <a:p>
                      <a:r>
                        <a:rPr lang="en-US" dirty="0" smtClean="0"/>
                        <a:t>Computational</a:t>
                      </a:r>
                      <a:r>
                        <a:rPr lang="en-US" baseline="0" dirty="0" smtClean="0"/>
                        <a:t> Performance</a:t>
                      </a:r>
                      <a:endParaRPr lang="en-US" dirty="0"/>
                    </a:p>
                  </a:txBody>
                  <a:tcPr>
                    <a:solidFill>
                      <a:schemeClr val="accent5"/>
                    </a:solidFill>
                  </a:tcPr>
                </a:tc>
              </a:tr>
              <a:tr h="370840">
                <a:tc>
                  <a:txBody>
                    <a:bodyPr/>
                    <a:lstStyle/>
                    <a:p>
                      <a:r>
                        <a:rPr lang="en-US" dirty="0" smtClean="0"/>
                        <a:t>NIM</a:t>
                      </a:r>
                      <a:endParaRPr lang="en-US" dirty="0"/>
                    </a:p>
                  </a:txBody>
                  <a:tcPr>
                    <a:solidFill>
                      <a:schemeClr val="accent5">
                        <a:lumMod val="90000"/>
                      </a:schemeClr>
                    </a:solidFill>
                  </a:tcPr>
                </a:tc>
                <a:tc>
                  <a:txBody>
                    <a:bodyPr/>
                    <a:lstStyle/>
                    <a:p>
                      <a:r>
                        <a:rPr lang="en-US" dirty="0" smtClean="0"/>
                        <a:t>Moderate</a:t>
                      </a:r>
                      <a:endParaRPr lang="en-US" dirty="0"/>
                    </a:p>
                  </a:txBody>
                  <a:tcPr>
                    <a:solidFill>
                      <a:schemeClr val="accent5">
                        <a:lumMod val="90000"/>
                      </a:schemeClr>
                    </a:solidFill>
                  </a:tcPr>
                </a:tc>
                <a:tc>
                  <a:txBody>
                    <a:bodyPr/>
                    <a:lstStyle/>
                    <a:p>
                      <a:r>
                        <a:rPr lang="en-US" dirty="0" smtClean="0"/>
                        <a:t>Maturity – Nesting, high resolution</a:t>
                      </a:r>
                      <a:endParaRPr lang="en-US" dirty="0"/>
                    </a:p>
                  </a:txBody>
                  <a:tcPr>
                    <a:solidFill>
                      <a:schemeClr val="accent5">
                        <a:lumMod val="90000"/>
                      </a:schemeClr>
                    </a:solidFill>
                  </a:tcPr>
                </a:tc>
              </a:tr>
              <a:tr h="370840">
                <a:tc>
                  <a:txBody>
                    <a:bodyPr/>
                    <a:lstStyle/>
                    <a:p>
                      <a:r>
                        <a:rPr lang="en-US" dirty="0" smtClean="0"/>
                        <a:t>NMM-UJ </a:t>
                      </a:r>
                      <a:endParaRPr lang="en-US" dirty="0"/>
                    </a:p>
                  </a:txBody>
                  <a:tcPr>
                    <a:solidFill>
                      <a:schemeClr val="accent5"/>
                    </a:solidFill>
                  </a:tcPr>
                </a:tc>
                <a:tc>
                  <a:txBody>
                    <a:bodyPr/>
                    <a:lstStyle/>
                    <a:p>
                      <a:r>
                        <a:rPr lang="en-US" dirty="0" smtClean="0"/>
                        <a:t>Moderate</a:t>
                      </a:r>
                      <a:endParaRPr lang="en-US" dirty="0"/>
                    </a:p>
                  </a:txBody>
                  <a:tcPr>
                    <a:solidFill>
                      <a:schemeClr val="accent5"/>
                    </a:solidFill>
                  </a:tcPr>
                </a:tc>
                <a:tc>
                  <a:txBody>
                    <a:bodyPr/>
                    <a:lstStyle/>
                    <a:p>
                      <a:r>
                        <a:rPr lang="en-US" dirty="0" smtClean="0"/>
                        <a:t>Maturity – Idealized Testing</a:t>
                      </a:r>
                      <a:r>
                        <a:rPr lang="en-US" baseline="0" dirty="0" smtClean="0"/>
                        <a:t> </a:t>
                      </a:r>
                      <a:endParaRPr lang="en-US" dirty="0"/>
                    </a:p>
                  </a:txBody>
                  <a:tcPr>
                    <a:solidFill>
                      <a:schemeClr val="accent5"/>
                    </a:solidFill>
                  </a:tcPr>
                </a:tc>
              </a:tr>
              <a:tr h="370840">
                <a:tc>
                  <a:txBody>
                    <a:bodyPr/>
                    <a:lstStyle/>
                    <a:p>
                      <a:r>
                        <a:rPr lang="en-US" dirty="0" smtClean="0"/>
                        <a:t>NEPTUNE</a:t>
                      </a:r>
                      <a:endParaRPr lang="en-US" dirty="0"/>
                    </a:p>
                  </a:txBody>
                  <a:tcPr>
                    <a:solidFill>
                      <a:schemeClr val="accent5">
                        <a:lumMod val="90000"/>
                      </a:schemeClr>
                    </a:solidFill>
                  </a:tcPr>
                </a:tc>
                <a:tc>
                  <a:txBody>
                    <a:bodyPr/>
                    <a:lstStyle/>
                    <a:p>
                      <a:r>
                        <a:rPr lang="en-US" dirty="0" smtClean="0"/>
                        <a:t>High</a:t>
                      </a:r>
                      <a:endParaRPr lang="en-US" dirty="0"/>
                    </a:p>
                  </a:txBody>
                  <a:tcPr>
                    <a:solidFill>
                      <a:schemeClr val="accent5">
                        <a:lumMod val="90000"/>
                      </a:schemeClr>
                    </a:solidFill>
                  </a:tcPr>
                </a:tc>
                <a:tc>
                  <a:txBody>
                    <a:bodyPr/>
                    <a:lstStyle/>
                    <a:p>
                      <a:r>
                        <a:rPr lang="en-US" dirty="0" smtClean="0"/>
                        <a:t>Maturity</a:t>
                      </a:r>
                      <a:endParaRPr lang="en-US" dirty="0"/>
                    </a:p>
                  </a:txBody>
                  <a:tcPr>
                    <a:solidFill>
                      <a:schemeClr val="accent5">
                        <a:lumMod val="90000"/>
                      </a:schemeClr>
                    </a:solidFill>
                  </a:tcPr>
                </a:tc>
              </a:tr>
            </a:tbl>
          </a:graphicData>
        </a:graphic>
      </p:graphicFrame>
      <p:sp>
        <p:nvSpPr>
          <p:cNvPr id="5" name="TextBox 4"/>
          <p:cNvSpPr txBox="1"/>
          <p:nvPr/>
        </p:nvSpPr>
        <p:spPr>
          <a:xfrm>
            <a:off x="811853" y="5486400"/>
            <a:ext cx="7194724" cy="923330"/>
          </a:xfrm>
          <a:prstGeom prst="rect">
            <a:avLst/>
          </a:prstGeom>
          <a:noFill/>
          <a:ln w="38100">
            <a:solidFill>
              <a:schemeClr val="tx1"/>
            </a:solidFill>
          </a:ln>
        </p:spPr>
        <p:txBody>
          <a:bodyPr wrap="square" rtlCol="0">
            <a:spAutoFit/>
          </a:bodyPr>
          <a:lstStyle/>
          <a:p>
            <a:pPr algn="ctr" fontAlgn="base">
              <a:spcBef>
                <a:spcPct val="0"/>
              </a:spcBef>
              <a:spcAft>
                <a:spcPct val="0"/>
              </a:spcAft>
            </a:pPr>
            <a:r>
              <a:rPr lang="en-US" dirty="0">
                <a:solidFill>
                  <a:srgbClr val="000000"/>
                </a:solidFill>
              </a:rPr>
              <a:t>Neither readiness for potential future computing architectures (fine-grain computing) nor future computing relative scarcity/abundance judged to be overarching requirements at this time</a:t>
            </a:r>
          </a:p>
        </p:txBody>
      </p:sp>
    </p:spTree>
    <p:extLst>
      <p:ext uri="{BB962C8B-B14F-4D97-AF65-F5344CB8AC3E}">
        <p14:creationId xmlns:p14="http://schemas.microsoft.com/office/powerpoint/2010/main" val="110412145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Project Manager Assessment</a:t>
            </a:r>
            <a:endParaRPr lang="en-US" b="1" dirty="0"/>
          </a:p>
        </p:txBody>
      </p:sp>
      <p:sp>
        <p:nvSpPr>
          <p:cNvPr id="3" name="Content Placeholder 2"/>
          <p:cNvSpPr>
            <a:spLocks noGrp="1"/>
          </p:cNvSpPr>
          <p:nvPr>
            <p:ph idx="1"/>
          </p:nvPr>
        </p:nvSpPr>
        <p:spPr>
          <a:xfrm>
            <a:off x="467832" y="1343247"/>
            <a:ext cx="8229600" cy="5169065"/>
          </a:xfrm>
        </p:spPr>
        <p:txBody>
          <a:bodyPr/>
          <a:lstStyle/>
          <a:p>
            <a:r>
              <a:rPr lang="en-US" sz="2400" dirty="0" smtClean="0"/>
              <a:t>Relative </a:t>
            </a:r>
            <a:r>
              <a:rPr lang="en-US" sz="2400" dirty="0" err="1" smtClean="0"/>
              <a:t>dycore</a:t>
            </a:r>
            <a:r>
              <a:rPr lang="en-US" sz="2400" dirty="0" smtClean="0"/>
              <a:t> performance in testing results</a:t>
            </a:r>
          </a:p>
          <a:p>
            <a:pPr lvl="1"/>
            <a:r>
              <a:rPr lang="en-US" sz="1800" dirty="0" smtClean="0"/>
              <a:t>FV3 and MPAS achieved both acceptable and highest quality testing results</a:t>
            </a:r>
          </a:p>
          <a:p>
            <a:pPr lvl="1"/>
            <a:r>
              <a:rPr lang="en-US" sz="1800" dirty="0" smtClean="0"/>
              <a:t>MPAS markedly slower than FV3 but MPAS team anticipates significant improvement available and achievable</a:t>
            </a:r>
          </a:p>
          <a:p>
            <a:pPr lvl="1"/>
            <a:r>
              <a:rPr lang="en-US" sz="1800" dirty="0" smtClean="0"/>
              <a:t>Significant additional development (months to years) potentially needed for other cores to achieve comparable (not better) performance</a:t>
            </a:r>
          </a:p>
          <a:p>
            <a:r>
              <a:rPr lang="en-US" sz="2400" dirty="0" smtClean="0"/>
              <a:t>Significant long-term schedule risk added if we delay for additional </a:t>
            </a:r>
            <a:r>
              <a:rPr lang="en-US" sz="2400" dirty="0" err="1" smtClean="0"/>
              <a:t>dycore</a:t>
            </a:r>
            <a:r>
              <a:rPr lang="en-US" sz="2400" dirty="0" smtClean="0"/>
              <a:t> development and/or Phase 1 testing </a:t>
            </a:r>
          </a:p>
          <a:p>
            <a:pPr lvl="1"/>
            <a:r>
              <a:rPr lang="en-US" sz="2000" dirty="0" smtClean="0"/>
              <a:t>No guarantee of relative improvement between </a:t>
            </a:r>
            <a:r>
              <a:rPr lang="en-US" sz="2000" dirty="0" err="1" smtClean="0"/>
              <a:t>dycores</a:t>
            </a:r>
            <a:endParaRPr lang="en-US" sz="2000" dirty="0" smtClean="0"/>
          </a:p>
          <a:p>
            <a:pPr lvl="1"/>
            <a:r>
              <a:rPr lang="en-US" sz="2000" dirty="0" smtClean="0"/>
              <a:t>Potential for  open-ended development across multiple models</a:t>
            </a:r>
            <a:endParaRPr lang="en-US" sz="3000" dirty="0" smtClean="0"/>
          </a:p>
          <a:p>
            <a:r>
              <a:rPr lang="en-US" sz="2400" dirty="0" smtClean="0"/>
              <a:t>Cost - Limited resources, both in personnel and funding, and should be focused on development or readiness of top </a:t>
            </a:r>
            <a:r>
              <a:rPr lang="en-US" sz="2400" dirty="0" err="1" smtClean="0"/>
              <a:t>dycore</a:t>
            </a:r>
            <a:r>
              <a:rPr lang="en-US" sz="2400" dirty="0" smtClean="0"/>
              <a:t> candidates for operations</a:t>
            </a:r>
          </a:p>
          <a:p>
            <a:r>
              <a:rPr lang="en-US" sz="2400" dirty="0" smtClean="0"/>
              <a:t>Must consider planned model develop</a:t>
            </a:r>
          </a:p>
          <a:p>
            <a:endParaRPr lang="en-US" sz="2800" dirty="0"/>
          </a:p>
        </p:txBody>
      </p:sp>
    </p:spTree>
    <p:extLst>
      <p:ext uri="{BB962C8B-B14F-4D97-AF65-F5344CB8AC3E}">
        <p14:creationId xmlns:p14="http://schemas.microsoft.com/office/powerpoint/2010/main" val="102245921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NGGPS Project Manager</a:t>
            </a:r>
            <a:br>
              <a:rPr lang="en-US" b="1" dirty="0" smtClean="0"/>
            </a:br>
            <a:r>
              <a:rPr lang="en-US" b="1" dirty="0" smtClean="0">
                <a:solidFill>
                  <a:schemeClr val="tx1"/>
                </a:solidFill>
              </a:rPr>
              <a:t>Recommendation</a:t>
            </a:r>
            <a:endParaRPr lang="en-US" b="1" dirty="0">
              <a:solidFill>
                <a:schemeClr val="tx1"/>
              </a:solidFill>
            </a:endParaRPr>
          </a:p>
        </p:txBody>
      </p:sp>
      <p:sp>
        <p:nvSpPr>
          <p:cNvPr id="3" name="Content Placeholder 2"/>
          <p:cNvSpPr>
            <a:spLocks noGrp="1"/>
          </p:cNvSpPr>
          <p:nvPr>
            <p:ph idx="1"/>
          </p:nvPr>
        </p:nvSpPr>
        <p:spPr>
          <a:xfrm>
            <a:off x="467832" y="1343247"/>
            <a:ext cx="8229600" cy="5169065"/>
          </a:xfrm>
        </p:spPr>
        <p:txBody>
          <a:bodyPr/>
          <a:lstStyle/>
          <a:p>
            <a:r>
              <a:rPr lang="en-US" sz="2800" dirty="0" smtClean="0"/>
              <a:t>Proceed to Phase 2 testing on schedule with two </a:t>
            </a:r>
            <a:r>
              <a:rPr lang="en-US" sz="2800" dirty="0" err="1" smtClean="0"/>
              <a:t>dycores</a:t>
            </a:r>
            <a:r>
              <a:rPr lang="en-US" sz="2800" dirty="0" smtClean="0"/>
              <a:t>:</a:t>
            </a:r>
          </a:p>
          <a:p>
            <a:pPr lvl="1"/>
            <a:r>
              <a:rPr lang="en-US" sz="2400" dirty="0" smtClean="0"/>
              <a:t>	</a:t>
            </a:r>
            <a:r>
              <a:rPr lang="en-US" dirty="0" smtClean="0"/>
              <a:t>FV3 and MPAS</a:t>
            </a:r>
            <a:endParaRPr lang="en-US" dirty="0"/>
          </a:p>
        </p:txBody>
      </p:sp>
    </p:spTree>
    <p:extLst>
      <p:ext uri="{BB962C8B-B14F-4D97-AF65-F5344CB8AC3E}">
        <p14:creationId xmlns:p14="http://schemas.microsoft.com/office/powerpoint/2010/main" val="301263373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sz="2800" dirty="0" smtClean="0"/>
          </a:p>
          <a:p>
            <a:pPr marL="0" indent="0" algn="ctr">
              <a:buNone/>
            </a:pPr>
            <a:r>
              <a:rPr lang="en-US" sz="4400" dirty="0" smtClean="0"/>
              <a:t>Global </a:t>
            </a:r>
            <a:r>
              <a:rPr lang="en-US" sz="4400" dirty="0"/>
              <a:t>Modeling Test Bed (GMTB)</a:t>
            </a:r>
          </a:p>
          <a:p>
            <a:pPr marL="0" indent="0" algn="ctr">
              <a:buNone/>
            </a:pPr>
            <a:endParaRPr lang="en-US" sz="5400" dirty="0"/>
          </a:p>
          <a:p>
            <a:pPr marL="0" indent="0" algn="ctr">
              <a:buNone/>
            </a:pPr>
            <a:endParaRPr lang="en-US" sz="4400" dirty="0" smtClean="0"/>
          </a:p>
          <a:p>
            <a:pPr marL="0" indent="0" algn="ctr">
              <a:buNone/>
            </a:pPr>
            <a:endParaRPr lang="en-US" sz="2800" dirty="0" smtClean="0"/>
          </a:p>
          <a:p>
            <a:pPr marL="0" indent="0" algn="ctr">
              <a:buNone/>
            </a:pPr>
            <a:endParaRPr lang="en-US" sz="4400" dirty="0" smtClean="0"/>
          </a:p>
        </p:txBody>
      </p:sp>
    </p:spTree>
    <p:extLst>
      <p:ext uri="{BB962C8B-B14F-4D97-AF65-F5344CB8AC3E}">
        <p14:creationId xmlns:p14="http://schemas.microsoft.com/office/powerpoint/2010/main" val="321727460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00207"/>
            <a:ext cx="6248400" cy="868362"/>
          </a:xfrm>
        </p:spPr>
        <p:txBody>
          <a:bodyPr/>
          <a:lstStyle/>
          <a:p>
            <a:r>
              <a:rPr lang="en-US" b="1" dirty="0" smtClean="0"/>
              <a:t>GMTB – Role</a:t>
            </a:r>
            <a:endParaRPr lang="en-US" b="1" dirty="0"/>
          </a:p>
        </p:txBody>
      </p:sp>
      <p:sp>
        <p:nvSpPr>
          <p:cNvPr id="3" name="Content Placeholder 2"/>
          <p:cNvSpPr>
            <a:spLocks noGrp="1"/>
          </p:cNvSpPr>
          <p:nvPr>
            <p:ph idx="1"/>
          </p:nvPr>
        </p:nvSpPr>
        <p:spPr>
          <a:xfrm>
            <a:off x="457199" y="1498835"/>
            <a:ext cx="8357191" cy="4602163"/>
          </a:xfrm>
        </p:spPr>
        <p:txBody>
          <a:bodyPr/>
          <a:lstStyle/>
          <a:p>
            <a:r>
              <a:rPr lang="en-US" sz="2400" dirty="0" smtClean="0"/>
              <a:t>Extension of current DTC (NCAR and GSD partnership)</a:t>
            </a:r>
          </a:p>
          <a:p>
            <a:r>
              <a:rPr lang="en-US" sz="2400" dirty="0" smtClean="0"/>
              <a:t>Developmental testing </a:t>
            </a:r>
            <a:r>
              <a:rPr lang="en-US" sz="2400" dirty="0"/>
              <a:t>of new functionality</a:t>
            </a:r>
          </a:p>
          <a:p>
            <a:r>
              <a:rPr lang="en-US" sz="2400" dirty="0" smtClean="0"/>
              <a:t>Facilitates </a:t>
            </a:r>
            <a:r>
              <a:rPr lang="en-US" sz="2400" dirty="0"/>
              <a:t>community involvement in ongoing development of operational modeling systems</a:t>
            </a:r>
          </a:p>
          <a:p>
            <a:pPr lvl="1"/>
            <a:r>
              <a:rPr lang="en-US" sz="2400" dirty="0"/>
              <a:t>Community code management</a:t>
            </a:r>
          </a:p>
          <a:p>
            <a:pPr lvl="1"/>
            <a:r>
              <a:rPr lang="en-US" sz="2400" dirty="0" smtClean="0"/>
              <a:t>Facilitates use of code in non-NOAA platforms    </a:t>
            </a:r>
            <a:endParaRPr lang="en-US" sz="2400" dirty="0"/>
          </a:p>
          <a:p>
            <a:pPr lvl="1"/>
            <a:r>
              <a:rPr lang="en-US" sz="2400" dirty="0"/>
              <a:t>Provides necessary infrastructure for community to interact with code system</a:t>
            </a:r>
          </a:p>
          <a:p>
            <a:pPr lvl="1"/>
            <a:r>
              <a:rPr lang="en-US" sz="2400" dirty="0"/>
              <a:t>Supports code system to external developers</a:t>
            </a:r>
          </a:p>
          <a:p>
            <a:pPr lvl="1"/>
            <a:r>
              <a:rPr lang="en-US" sz="2400" dirty="0"/>
              <a:t>Independent test and evaluation of proposed upgrades to operational system from external </a:t>
            </a:r>
            <a:r>
              <a:rPr lang="en-US" sz="2400" dirty="0" smtClean="0"/>
              <a:t>community</a:t>
            </a:r>
          </a:p>
          <a:p>
            <a:pPr lvl="1"/>
            <a:endParaRPr lang="en-US" sz="2400" dirty="0" smtClean="0"/>
          </a:p>
          <a:p>
            <a:pPr lvl="1"/>
            <a:endParaRPr lang="en-US" sz="2400" dirty="0"/>
          </a:p>
        </p:txBody>
      </p:sp>
    </p:spTree>
    <p:extLst>
      <p:ext uri="{BB962C8B-B14F-4D97-AF65-F5344CB8AC3E}">
        <p14:creationId xmlns:p14="http://schemas.microsoft.com/office/powerpoint/2010/main" val="635523939"/>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Equ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5.xml><?xml version="1.0" encoding="utf-8"?>
<a:theme xmlns:a="http://schemas.openxmlformats.org/drawingml/2006/main" name="1_Equ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6.xml><?xml version="1.0" encoding="utf-8"?>
<a:theme xmlns:a="http://schemas.openxmlformats.org/drawingml/2006/main" name="2_Equ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13481</TotalTime>
  <Words>9398</Words>
  <Application>Microsoft Office PowerPoint</Application>
  <PresentationFormat>On-screen Show (4:3)</PresentationFormat>
  <Paragraphs>1179</Paragraphs>
  <Slides>106</Slides>
  <Notes>99</Notes>
  <HiddenSlides>0</HiddenSlides>
  <MMClips>1</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106</vt:i4>
      </vt:variant>
    </vt:vector>
  </HeadingPairs>
  <TitlesOfParts>
    <vt:vector size="113" baseType="lpstr">
      <vt:lpstr>Default Design</vt:lpstr>
      <vt:lpstr>1_Default Design</vt:lpstr>
      <vt:lpstr>2_Default Design</vt:lpstr>
      <vt:lpstr>Equity</vt:lpstr>
      <vt:lpstr>1_Equity</vt:lpstr>
      <vt:lpstr>2_Equity</vt:lpstr>
      <vt:lpstr>Document</vt:lpstr>
      <vt:lpstr> Next Generation Global Prediction System (NGGPS) Phase 2 Atmospheric Dynamic Core Testing and Evaluation </vt:lpstr>
      <vt:lpstr>Outline</vt:lpstr>
      <vt:lpstr>NGGPS Goals and Objectives1</vt:lpstr>
      <vt:lpstr>Rationale for Replacing Global Spectral Model (GSM)</vt:lpstr>
      <vt:lpstr>NGGPS Global Atmospheric Model Technical Strategy</vt:lpstr>
      <vt:lpstr>NGGPS Atmospheric Model Phased Implementation Approach</vt:lpstr>
      <vt:lpstr>Dynamic Core  Testing and Implementation Timeline </vt:lpstr>
      <vt:lpstr>Phase 2 Reporting Schedule </vt:lpstr>
      <vt:lpstr>PowerPoint Presentation</vt:lpstr>
      <vt:lpstr>NGGPS Dycore Test Group (DTG)  Membership</vt:lpstr>
      <vt:lpstr>New Dynamic Core Candidate Models</vt:lpstr>
      <vt:lpstr>Phase 2 Test Plan Development Timeline</vt:lpstr>
      <vt:lpstr>NGGPS Phase 2 Test Plan</vt:lpstr>
      <vt:lpstr>Summary of Phase 2 Test Results</vt:lpstr>
      <vt:lpstr>#2: Conservation Tests  </vt:lpstr>
      <vt:lpstr>PowerPoint Presentation</vt:lpstr>
      <vt:lpstr>PowerPoint Presentation</vt:lpstr>
      <vt:lpstr>#3: Retrospective 13 km 10-d Forecasts with GFS physics</vt:lpstr>
      <vt:lpstr>#3: Retrospective 13 km Forecast Skill</vt:lpstr>
      <vt:lpstr>#4: Performance Benchmark: Methodology</vt:lpstr>
      <vt:lpstr>#4 Performance Benchmark: KE Spectra (Effective Resolution)</vt:lpstr>
      <vt:lpstr>PowerPoint Presentation</vt:lpstr>
      <vt:lpstr>PowerPoint Presentation</vt:lpstr>
      <vt:lpstr> #5: Idealized Supercell Test  500 hPa Vertical Velocity (m/s), All Resolutions</vt:lpstr>
      <vt:lpstr>#5: Variable Resolution Tests  Moore Tornado Case – 24h Fcst Valid 00UTC May 19 500hPa Vertical Velocity (m/s)</vt:lpstr>
      <vt:lpstr>#5: Variable Resolution Tests: Hurricane Sandy Case: 72h Fcst Valid 18 UTC Oct 27 850 hPa Vertical Vorticity (s-1)</vt:lpstr>
      <vt:lpstr>#6: Stable, Conservative Long Integrations with Realistic Climate Statistics </vt:lpstr>
      <vt:lpstr>#6: Stable, Conservative Long Integrations with Realistic Climate Statistics  Day 0-90 Mean, IC 2015090100, ~50 km Resolution</vt:lpstr>
      <vt:lpstr>#9: Evaluation of Performance in Cycled Data Assimilation (DA)</vt:lpstr>
      <vt:lpstr>#9: DA Cycling:  RMS Fit of First-Guess to  All In-situ Observations  (in progress, preliminary)</vt:lpstr>
      <vt:lpstr>NGGPS Phase 2 Testing Dycore Technical Assessment </vt:lpstr>
      <vt:lpstr>NGGPS Phase 2 Testing Dycore Cost Assessment </vt:lpstr>
      <vt:lpstr>NGGPS Phase 2 Testing Dycore Risk Assessment </vt:lpstr>
      <vt:lpstr>Overall Assessment and NGGPS Program Manager Recommendation</vt:lpstr>
      <vt:lpstr>PowerPoint Presentation</vt:lpstr>
      <vt:lpstr>PowerPoint Presentation</vt:lpstr>
      <vt:lpstr>Strategy to Implement Community Model Environment</vt:lpstr>
      <vt:lpstr>Phase 2 Testing, Evaluation and Reporting Schedule </vt:lpstr>
      <vt:lpstr>Phase 3 Implementation Detail</vt:lpstr>
      <vt:lpstr>GFS Development and Operational Upgrade Plan</vt:lpstr>
      <vt:lpstr>DTG Assessment</vt:lpstr>
      <vt:lpstr>Summary and Conclusions</vt:lpstr>
      <vt:lpstr>PowerPoint Presentation</vt:lpstr>
      <vt:lpstr>#1: Whole Atmosphere Model (WAM) Suitability</vt:lpstr>
      <vt:lpstr>PowerPoint Presentation</vt:lpstr>
      <vt:lpstr>#2: Conservation Test: RMS Difference Between Advected Tracer and Dynamical Field (Day 15)</vt:lpstr>
      <vt:lpstr>#2: Conservation Test Case (Grid Imprint Assessment): Dry Case (Southern Hem) Vertical Velocity at Lowest Level, Day 1 (Zonal Mean Removed)</vt:lpstr>
      <vt:lpstr>#2: Conservation Test (Grid Imprinting Assessment): Zoom-in on Cube Corner, Pentagon (Level 1 w)</vt:lpstr>
      <vt:lpstr>#2: Conservation Test (Grid Imprinting Assessment):  Animation of Level 1 w</vt:lpstr>
      <vt:lpstr>#4: Performance Benchmark Results: Estimated Spectral Slope</vt:lpstr>
      <vt:lpstr>#4: Performance Benchmark Results: Configurations</vt:lpstr>
      <vt:lpstr>PowerPoint Presentation</vt:lpstr>
      <vt:lpstr>#4: Performance Benchmark Results: Refinement Configuration</vt:lpstr>
      <vt:lpstr>#4: Performance Benchmark Results: Refinement Efficiency</vt:lpstr>
      <vt:lpstr>#4: Performance Benchmark Results: Refinement Efficiency (continued)</vt:lpstr>
      <vt:lpstr> #5: Modifications to Phase 1 Supercell Test Case Configuration</vt:lpstr>
      <vt:lpstr>#5: Variable Resolution Tests:   Grid Structure in Region of Interest</vt:lpstr>
      <vt:lpstr>#5 Supercell Test: MPAS 500 hPa w</vt:lpstr>
      <vt:lpstr>#5: Supercell Test: FV3 500 hPa w</vt:lpstr>
      <vt:lpstr>#5: Idealized TC Test MSLP (black lines), 500hPa Vertical Velocity (color, m/s)</vt:lpstr>
      <vt:lpstr>#5: Idealized TC Test MSLP (Black Lines), 500hPa Vertical Velocity (color, m/s)</vt:lpstr>
      <vt:lpstr>#5: Moore Tornado Case: Stage IV Precipitation Analyses</vt:lpstr>
      <vt:lpstr>6-h acc precip (mm) for 00UTC May 19,20,21 (days 1-3)</vt:lpstr>
      <vt:lpstr>Total Condensate (mm) for 00UTC May 19,20,21 (days 1-3)</vt:lpstr>
      <vt:lpstr>#6: Long Integrations: Grid Imprinting  90 Day Mean W at Level 30</vt:lpstr>
      <vt:lpstr>#6: Long integrations: Grid Imprinting  90 Day Mean W at Level 30 (zoom in)</vt:lpstr>
      <vt:lpstr>PowerPoint Presentation</vt:lpstr>
      <vt:lpstr>PowerPoint Presentation</vt:lpstr>
      <vt:lpstr>Criteria #7 and #8</vt:lpstr>
      <vt:lpstr>#10: Implementation Plan - Costs</vt:lpstr>
      <vt:lpstr>PowerPoint Presentation</vt:lpstr>
      <vt:lpstr>Selecting a New Operational  Atmospheric Dynamic Core  </vt:lpstr>
      <vt:lpstr>Atmospheric Model Dynamic Core  Testing Overview</vt:lpstr>
      <vt:lpstr>NGGPS Phase 1 Testing</vt:lpstr>
      <vt:lpstr>NGGPS Phase 1 Dycore Test  Candidate Model Dynamic Cores</vt:lpstr>
      <vt:lpstr>   Phase 1 Dycore Testing Overview</vt:lpstr>
      <vt:lpstr>NGGPS Phase 1 Dycore Testing Test Personnel</vt:lpstr>
      <vt:lpstr>NGGPS Phase 1 Testing Ground Rules</vt:lpstr>
      <vt:lpstr>PowerPoint Presentation</vt:lpstr>
      <vt:lpstr>PowerPoint Presentation</vt:lpstr>
      <vt:lpstr>PowerPoint Presentation</vt:lpstr>
      <vt:lpstr>PowerPoint Presentation</vt:lpstr>
      <vt:lpstr>PowerPoint Presentation</vt:lpstr>
      <vt:lpstr>PowerPoint Presentation</vt:lpstr>
      <vt:lpstr>Idealized Tests</vt:lpstr>
      <vt:lpstr>Baroclinic Wave (Sfc Wind Speed at  Day 9, 15-km resolution)</vt:lpstr>
      <vt:lpstr>Supercell (2500-m w at 90 mins,  4-km resolution)</vt:lpstr>
      <vt:lpstr>72-h 3-km Forecast Test </vt:lpstr>
      <vt:lpstr>Hurricane Sandy (w at 850 hPa)</vt:lpstr>
      <vt:lpstr>Moore Tornado (w at 500 hPa)</vt:lpstr>
      <vt:lpstr>Idealized Testing Summary</vt:lpstr>
      <vt:lpstr>Dycore Test Group (DTG) Membership</vt:lpstr>
      <vt:lpstr>NGGPS Phase 1 Testing  DTG Assessment</vt:lpstr>
      <vt:lpstr>NGGPS Phase 1 Testing Project Summary Assessment </vt:lpstr>
      <vt:lpstr>Dycore Readiness  Project Risk Assessment </vt:lpstr>
      <vt:lpstr>Project Manager Assessment</vt:lpstr>
      <vt:lpstr>NGGPS Project Manager Recommendation</vt:lpstr>
      <vt:lpstr>PowerPoint Presentation</vt:lpstr>
      <vt:lpstr>GMTB – Role</vt:lpstr>
      <vt:lpstr>Global Model Test Bed (GMTB): Facilitating NGGPS physics development</vt:lpstr>
      <vt:lpstr>GMTB – Current Focus</vt:lpstr>
      <vt:lpstr>GMTB – DTC Support</vt:lpstr>
      <vt:lpstr>PowerPoint Presentation</vt:lpstr>
      <vt:lpstr>Driver and CCPP in NGGPS context</vt:lpstr>
      <vt:lpstr>Proposed Vision for Driver &amp; CCPP</vt:lpstr>
      <vt:lpstr>Schematic for Driver &amp; CCPP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Warren</dc:creator>
  <cp:lastModifiedBy>Steven Warren</cp:lastModifiedBy>
  <cp:revision>318</cp:revision>
  <cp:lastPrinted>2016-06-24T17:52:03Z</cp:lastPrinted>
  <dcterms:created xsi:type="dcterms:W3CDTF">2016-06-01T15:08:09Z</dcterms:created>
  <dcterms:modified xsi:type="dcterms:W3CDTF">2016-07-19T12:33:10Z</dcterms:modified>
</cp:coreProperties>
</file>